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tags/tag6.xml" ContentType="application/vnd.openxmlformats-officedocument.presentationml.tags+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tags/tag8.xml" ContentType="application/vnd.openxmlformats-officedocument.presentationml.tags+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tags/tag10.xml" ContentType="application/vnd.openxmlformats-officedocument.presentationml.tags+xml"/>
  <Override PartName="/ppt/notesSlides/notesSlide22.xml" ContentType="application/vnd.openxmlformats-officedocument.presentationml.notesSlide+xml"/>
  <Override PartName="/ppt/tags/tag11.xml" ContentType="application/vnd.openxmlformats-officedocument.presentationml.tags+xml"/>
  <Override PartName="/ppt/notesSlides/notesSlide23.xml" ContentType="application/vnd.openxmlformats-officedocument.presentationml.notesSlide+xml"/>
  <Override PartName="/ppt/tags/tag1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662" r:id="rId2"/>
    <p:sldId id="841" r:id="rId3"/>
    <p:sldId id="842" r:id="rId4"/>
    <p:sldId id="969" r:id="rId5"/>
    <p:sldId id="971" r:id="rId6"/>
    <p:sldId id="972" r:id="rId7"/>
    <p:sldId id="973" r:id="rId8"/>
    <p:sldId id="974" r:id="rId9"/>
    <p:sldId id="975" r:id="rId10"/>
    <p:sldId id="976" r:id="rId11"/>
    <p:sldId id="977" r:id="rId12"/>
    <p:sldId id="978" r:id="rId13"/>
    <p:sldId id="979" r:id="rId14"/>
    <p:sldId id="980" r:id="rId15"/>
    <p:sldId id="981" r:id="rId16"/>
    <p:sldId id="982" r:id="rId17"/>
    <p:sldId id="983" r:id="rId18"/>
    <p:sldId id="984" r:id="rId19"/>
    <p:sldId id="985" r:id="rId20"/>
    <p:sldId id="986" r:id="rId21"/>
    <p:sldId id="987" r:id="rId22"/>
    <p:sldId id="989" r:id="rId23"/>
    <p:sldId id="988" r:id="rId24"/>
    <p:sldId id="991" r:id="rId25"/>
    <p:sldId id="992" r:id="rId26"/>
    <p:sldId id="993" r:id="rId27"/>
    <p:sldId id="994" r:id="rId28"/>
    <p:sldId id="995" r:id="rId29"/>
    <p:sldId id="996" r:id="rId30"/>
    <p:sldId id="997" r:id="rId31"/>
    <p:sldId id="998" r:id="rId32"/>
    <p:sldId id="1000" r:id="rId33"/>
    <p:sldId id="1001" r:id="rId34"/>
    <p:sldId id="1002" r:id="rId35"/>
    <p:sldId id="1003" r:id="rId36"/>
    <p:sldId id="1004" r:id="rId37"/>
    <p:sldId id="1005" r:id="rId38"/>
    <p:sldId id="1006" r:id="rId39"/>
    <p:sldId id="1007" r:id="rId40"/>
    <p:sldId id="1008" r:id="rId41"/>
    <p:sldId id="1009" r:id="rId42"/>
    <p:sldId id="1010" r:id="rId43"/>
    <p:sldId id="590" r:id="rId44"/>
    <p:sldId id="591" r:id="rId45"/>
    <p:sldId id="593" r:id="rId46"/>
  </p:sldIdLst>
  <p:sldSz cx="9144000" cy="5715000" type="screen16x10"/>
  <p:notesSz cx="6858000" cy="9144000"/>
  <p:defaultTex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297" userDrawn="1">
          <p15:clr>
            <a:srgbClr val="A4A3A4"/>
          </p15:clr>
        </p15:guide>
        <p15:guide id="2" pos="2993" userDrawn="1">
          <p15:clr>
            <a:srgbClr val="A4A3A4"/>
          </p15:clr>
        </p15:guide>
        <p15:guide id="3" orient="horz" pos="303" userDrawn="1">
          <p15:clr>
            <a:srgbClr val="A4A3A4"/>
          </p15:clr>
        </p15:guide>
        <p15:guide id="4" pos="5465" userDrawn="1">
          <p15:clr>
            <a:srgbClr val="A4A3A4"/>
          </p15:clr>
        </p15:guide>
        <p15:guide id="5" pos="317" userDrawn="1">
          <p15:clr>
            <a:srgbClr val="A4A3A4"/>
          </p15:clr>
        </p15:guide>
        <p15:guide id="6" pos="2767" userDrawn="1">
          <p15:clr>
            <a:srgbClr val="A4A3A4"/>
          </p15:clr>
        </p15:guide>
        <p15:guide id="7" pos="2880" userDrawn="1">
          <p15:clr>
            <a:srgbClr val="A4A3A4"/>
          </p15:clr>
        </p15:guide>
        <p15:guide id="8" orient="horz" pos="575" userDrawn="1">
          <p15:clr>
            <a:srgbClr val="A4A3A4"/>
          </p15:clr>
        </p15:guide>
        <p15:guide id="10" pos="431" userDrawn="1">
          <p15:clr>
            <a:srgbClr val="A4A3A4"/>
          </p15:clr>
        </p15:guide>
        <p15:guide id="12" pos="544" userDrawn="1">
          <p15:clr>
            <a:srgbClr val="A4A3A4"/>
          </p15:clr>
        </p15:guide>
        <p15:guide id="13" pos="4332" userDrawn="1">
          <p15:clr>
            <a:srgbClr val="A4A3A4"/>
          </p15:clr>
        </p15:guide>
        <p15:guide id="14" orient="horz" pos="1641" userDrawn="1">
          <p15:clr>
            <a:srgbClr val="A4A3A4"/>
          </p15:clr>
        </p15:guide>
        <p15:guide id="16" pos="1633" userDrawn="1">
          <p15:clr>
            <a:srgbClr val="A4A3A4"/>
          </p15:clr>
        </p15:guide>
        <p15:guide id="17" orient="horz" pos="2095" userDrawn="1">
          <p15:clr>
            <a:srgbClr val="A4A3A4"/>
          </p15:clr>
        </p15:guide>
        <p15:guide id="18" pos="1542" userDrawn="1">
          <p15:clr>
            <a:srgbClr val="A4A3A4"/>
          </p15:clr>
        </p15:guide>
        <p15:guide id="19" pos="464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DDED"/>
    <a:srgbClr val="EE4639"/>
    <a:srgbClr val="80A943"/>
    <a:srgbClr val="92C14D"/>
    <a:srgbClr val="FF7827"/>
    <a:srgbClr val="00B2C4"/>
    <a:srgbClr val="7150A0"/>
    <a:srgbClr val="92C24E"/>
    <a:srgbClr val="DDEEC7"/>
    <a:srgbClr val="FFED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7CE84F3-28C3-443E-9E96-99CF82512B78}" styleName="Estilo oscuro 1 - Énfasis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Estilo oscuro 1 - Énfasis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3669" autoAdjust="0"/>
  </p:normalViewPr>
  <p:slideViewPr>
    <p:cSldViewPr snapToGrid="0">
      <p:cViewPr varScale="1">
        <p:scale>
          <a:sx n="114" d="100"/>
          <a:sy n="114" d="100"/>
        </p:scale>
        <p:origin x="1616" y="160"/>
      </p:cViewPr>
      <p:guideLst>
        <p:guide orient="horz" pos="3297"/>
        <p:guide pos="2993"/>
        <p:guide orient="horz" pos="303"/>
        <p:guide pos="5465"/>
        <p:guide pos="317"/>
        <p:guide pos="2767"/>
        <p:guide pos="2880"/>
        <p:guide orient="horz" pos="575"/>
        <p:guide pos="431"/>
        <p:guide pos="544"/>
        <p:guide pos="4332"/>
        <p:guide orient="horz" pos="1641"/>
        <p:guide pos="1633"/>
        <p:guide orient="horz" pos="2095"/>
        <p:guide pos="1542"/>
        <p:guide pos="4649"/>
      </p:guideLst>
    </p:cSldViewPr>
  </p:slideViewPr>
  <p:outlineViewPr>
    <p:cViewPr>
      <p:scale>
        <a:sx n="30" d="100"/>
        <a:sy n="30" d="100"/>
      </p:scale>
      <p:origin x="0" y="0"/>
    </p:cViewPr>
  </p:outlineViewPr>
  <p:notesTextViewPr>
    <p:cViewPr>
      <p:scale>
        <a:sx n="140" d="100"/>
        <a:sy n="140" d="100"/>
      </p:scale>
      <p:origin x="0" y="0"/>
    </p:cViewPr>
  </p:notesTextViewPr>
  <p:sorterViewPr>
    <p:cViewPr>
      <p:scale>
        <a:sx n="66" d="100"/>
        <a:sy n="66" d="100"/>
      </p:scale>
      <p:origin x="0" y="0"/>
    </p:cViewPr>
  </p:sorterViewPr>
  <p:notesViewPr>
    <p:cSldViewPr snapToGrid="0" snapToObjects="1" showGuides="1">
      <p:cViewPr varScale="1">
        <p:scale>
          <a:sx n="74" d="100"/>
          <a:sy n="74" d="100"/>
        </p:scale>
        <p:origin x="-447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a:defRPr>
            </a:lvl1pPr>
          </a:lstStyle>
          <a:p>
            <a:endParaRPr lang="es-ES"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a:defRPr>
            </a:lvl1pPr>
          </a:lstStyle>
          <a:p>
            <a:fld id="{9D357267-F5CB-4939-BF7A-DB6BFA44456E}" type="datetimeFigureOut">
              <a:rPr lang="es-ES" smtClean="0"/>
              <a:pPr/>
              <a:t>2/6/21</a:t>
            </a:fld>
            <a:endParaRPr lang="es-ES" dirty="0"/>
          </a:p>
        </p:txBody>
      </p:sp>
      <p:sp>
        <p:nvSpPr>
          <p:cNvPr id="4" name="3 Marcador de imagen de diapositiva"/>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a:defRPr>
            </a:lvl1pPr>
          </a:lstStyle>
          <a:p>
            <a:endParaRPr lang="es-ES"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a:defRPr>
            </a:lvl1pPr>
          </a:lstStyle>
          <a:p>
            <a:fld id="{6B7E992D-280B-41DE-9EA7-7D9ADBA98B46}" type="slidenum">
              <a:rPr lang="es-ES" smtClean="0"/>
              <a:pPr/>
              <a:t>‹Nº›</a:t>
            </a:fld>
            <a:endParaRPr lang="es-ES" dirty="0"/>
          </a:p>
        </p:txBody>
      </p:sp>
    </p:spTree>
    <p:extLst>
      <p:ext uri="{BB962C8B-B14F-4D97-AF65-F5344CB8AC3E}">
        <p14:creationId xmlns:p14="http://schemas.microsoft.com/office/powerpoint/2010/main" val="500682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a:t>
            </a:fld>
            <a:endParaRPr lang="es-ES"/>
          </a:p>
        </p:txBody>
      </p:sp>
    </p:spTree>
    <p:extLst>
      <p:ext uri="{BB962C8B-B14F-4D97-AF65-F5344CB8AC3E}">
        <p14:creationId xmlns:p14="http://schemas.microsoft.com/office/powerpoint/2010/main" val="1743296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26</a:t>
            </a:fld>
            <a:endParaRPr lang="es-ES" dirty="0"/>
          </a:p>
        </p:txBody>
      </p:sp>
    </p:spTree>
    <p:extLst>
      <p:ext uri="{BB962C8B-B14F-4D97-AF65-F5344CB8AC3E}">
        <p14:creationId xmlns:p14="http://schemas.microsoft.com/office/powerpoint/2010/main" val="1773863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29</a:t>
            </a:fld>
            <a:endParaRPr lang="es-ES" dirty="0"/>
          </a:p>
        </p:txBody>
      </p:sp>
    </p:spTree>
    <p:extLst>
      <p:ext uri="{BB962C8B-B14F-4D97-AF65-F5344CB8AC3E}">
        <p14:creationId xmlns:p14="http://schemas.microsoft.com/office/powerpoint/2010/main" val="1166803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30</a:t>
            </a:fld>
            <a:endParaRPr lang="es-ES" dirty="0"/>
          </a:p>
        </p:txBody>
      </p:sp>
    </p:spTree>
    <p:extLst>
      <p:ext uri="{BB962C8B-B14F-4D97-AF65-F5344CB8AC3E}">
        <p14:creationId xmlns:p14="http://schemas.microsoft.com/office/powerpoint/2010/main" val="486960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31</a:t>
            </a:fld>
            <a:endParaRPr lang="es-ES" dirty="0"/>
          </a:p>
        </p:txBody>
      </p:sp>
    </p:spTree>
    <p:extLst>
      <p:ext uri="{BB962C8B-B14F-4D97-AF65-F5344CB8AC3E}">
        <p14:creationId xmlns:p14="http://schemas.microsoft.com/office/powerpoint/2010/main" val="12526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32</a:t>
            </a:fld>
            <a:endParaRPr lang="es-PE"/>
          </a:p>
        </p:txBody>
      </p:sp>
    </p:spTree>
    <p:extLst>
      <p:ext uri="{BB962C8B-B14F-4D97-AF65-F5344CB8AC3E}">
        <p14:creationId xmlns:p14="http://schemas.microsoft.com/office/powerpoint/2010/main" val="1555904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33</a:t>
            </a:fld>
            <a:endParaRPr lang="es-PE"/>
          </a:p>
        </p:txBody>
      </p:sp>
    </p:spTree>
    <p:extLst>
      <p:ext uri="{BB962C8B-B14F-4D97-AF65-F5344CB8AC3E}">
        <p14:creationId xmlns:p14="http://schemas.microsoft.com/office/powerpoint/2010/main" val="1141268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34</a:t>
            </a:fld>
            <a:endParaRPr lang="es-PE"/>
          </a:p>
        </p:txBody>
      </p:sp>
    </p:spTree>
    <p:extLst>
      <p:ext uri="{BB962C8B-B14F-4D97-AF65-F5344CB8AC3E}">
        <p14:creationId xmlns:p14="http://schemas.microsoft.com/office/powerpoint/2010/main" val="1880973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35</a:t>
            </a:fld>
            <a:endParaRPr lang="es-PE"/>
          </a:p>
        </p:txBody>
      </p:sp>
    </p:spTree>
    <p:extLst>
      <p:ext uri="{BB962C8B-B14F-4D97-AF65-F5344CB8AC3E}">
        <p14:creationId xmlns:p14="http://schemas.microsoft.com/office/powerpoint/2010/main" val="1022704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36</a:t>
            </a:fld>
            <a:endParaRPr lang="es-PE"/>
          </a:p>
        </p:txBody>
      </p:sp>
    </p:spTree>
    <p:extLst>
      <p:ext uri="{BB962C8B-B14F-4D97-AF65-F5344CB8AC3E}">
        <p14:creationId xmlns:p14="http://schemas.microsoft.com/office/powerpoint/2010/main" val="663140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37</a:t>
            </a:fld>
            <a:endParaRPr lang="es-PE"/>
          </a:p>
        </p:txBody>
      </p:sp>
    </p:spTree>
    <p:extLst>
      <p:ext uri="{BB962C8B-B14F-4D97-AF65-F5344CB8AC3E}">
        <p14:creationId xmlns:p14="http://schemas.microsoft.com/office/powerpoint/2010/main" val="1600587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a:t>
            </a:fld>
            <a:endParaRPr lang="es-ES" dirty="0"/>
          </a:p>
        </p:txBody>
      </p:sp>
    </p:spTree>
    <p:extLst>
      <p:ext uri="{BB962C8B-B14F-4D97-AF65-F5344CB8AC3E}">
        <p14:creationId xmlns:p14="http://schemas.microsoft.com/office/powerpoint/2010/main" val="295754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38</a:t>
            </a:fld>
            <a:endParaRPr lang="es-PE"/>
          </a:p>
        </p:txBody>
      </p:sp>
    </p:spTree>
    <p:extLst>
      <p:ext uri="{BB962C8B-B14F-4D97-AF65-F5344CB8AC3E}">
        <p14:creationId xmlns:p14="http://schemas.microsoft.com/office/powerpoint/2010/main" val="2105354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39</a:t>
            </a:fld>
            <a:endParaRPr lang="es-PE"/>
          </a:p>
        </p:txBody>
      </p:sp>
    </p:spTree>
    <p:extLst>
      <p:ext uri="{BB962C8B-B14F-4D97-AF65-F5344CB8AC3E}">
        <p14:creationId xmlns:p14="http://schemas.microsoft.com/office/powerpoint/2010/main" val="677899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40</a:t>
            </a:fld>
            <a:endParaRPr lang="es-PE"/>
          </a:p>
        </p:txBody>
      </p:sp>
    </p:spTree>
    <p:extLst>
      <p:ext uri="{BB962C8B-B14F-4D97-AF65-F5344CB8AC3E}">
        <p14:creationId xmlns:p14="http://schemas.microsoft.com/office/powerpoint/2010/main" val="1045154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41</a:t>
            </a:fld>
            <a:endParaRPr lang="es-PE"/>
          </a:p>
        </p:txBody>
      </p:sp>
    </p:spTree>
    <p:extLst>
      <p:ext uri="{BB962C8B-B14F-4D97-AF65-F5344CB8AC3E}">
        <p14:creationId xmlns:p14="http://schemas.microsoft.com/office/powerpoint/2010/main" val="240605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42</a:t>
            </a:fld>
            <a:endParaRPr lang="es-PE"/>
          </a:p>
        </p:txBody>
      </p:sp>
    </p:spTree>
    <p:extLst>
      <p:ext uri="{BB962C8B-B14F-4D97-AF65-F5344CB8AC3E}">
        <p14:creationId xmlns:p14="http://schemas.microsoft.com/office/powerpoint/2010/main" val="17663577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44</a:t>
            </a:fld>
            <a:endParaRPr lang="es-ES" dirty="0"/>
          </a:p>
        </p:txBody>
      </p:sp>
    </p:spTree>
    <p:extLst>
      <p:ext uri="{BB962C8B-B14F-4D97-AF65-F5344CB8AC3E}">
        <p14:creationId xmlns:p14="http://schemas.microsoft.com/office/powerpoint/2010/main" val="1188589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a:t>
            </a:fld>
            <a:endParaRPr lang="es-ES" dirty="0"/>
          </a:p>
        </p:txBody>
      </p:sp>
    </p:spTree>
    <p:extLst>
      <p:ext uri="{BB962C8B-B14F-4D97-AF65-F5344CB8AC3E}">
        <p14:creationId xmlns:p14="http://schemas.microsoft.com/office/powerpoint/2010/main" val="198709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6</a:t>
            </a:fld>
            <a:endParaRPr lang="es-ES" dirty="0"/>
          </a:p>
        </p:txBody>
      </p:sp>
    </p:spTree>
    <p:extLst>
      <p:ext uri="{BB962C8B-B14F-4D97-AF65-F5344CB8AC3E}">
        <p14:creationId xmlns:p14="http://schemas.microsoft.com/office/powerpoint/2010/main" val="668556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11</a:t>
            </a:fld>
            <a:endParaRPr lang="es-ES" dirty="0"/>
          </a:p>
        </p:txBody>
      </p:sp>
    </p:spTree>
    <p:extLst>
      <p:ext uri="{BB962C8B-B14F-4D97-AF65-F5344CB8AC3E}">
        <p14:creationId xmlns:p14="http://schemas.microsoft.com/office/powerpoint/2010/main" val="386371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12</a:t>
            </a:fld>
            <a:endParaRPr lang="es-ES" dirty="0"/>
          </a:p>
        </p:txBody>
      </p:sp>
    </p:spTree>
    <p:extLst>
      <p:ext uri="{BB962C8B-B14F-4D97-AF65-F5344CB8AC3E}">
        <p14:creationId xmlns:p14="http://schemas.microsoft.com/office/powerpoint/2010/main" val="1115289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13</a:t>
            </a:fld>
            <a:endParaRPr lang="es-ES" dirty="0"/>
          </a:p>
        </p:txBody>
      </p:sp>
    </p:spTree>
    <p:extLst>
      <p:ext uri="{BB962C8B-B14F-4D97-AF65-F5344CB8AC3E}">
        <p14:creationId xmlns:p14="http://schemas.microsoft.com/office/powerpoint/2010/main" val="287978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14</a:t>
            </a:fld>
            <a:endParaRPr lang="es-ES" dirty="0"/>
          </a:p>
        </p:txBody>
      </p:sp>
    </p:spTree>
    <p:extLst>
      <p:ext uri="{BB962C8B-B14F-4D97-AF65-F5344CB8AC3E}">
        <p14:creationId xmlns:p14="http://schemas.microsoft.com/office/powerpoint/2010/main" val="659339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21</a:t>
            </a:fld>
            <a:endParaRPr lang="es-ES" dirty="0"/>
          </a:p>
        </p:txBody>
      </p:sp>
    </p:spTree>
    <p:extLst>
      <p:ext uri="{BB962C8B-B14F-4D97-AF65-F5344CB8AC3E}">
        <p14:creationId xmlns:p14="http://schemas.microsoft.com/office/powerpoint/2010/main" val="25080826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ítulo y objetos">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431DC42-303B-F545-9789-3724F9E97760}"/>
              </a:ext>
            </a:extLst>
          </p:cNvPr>
          <p:cNvSpPr/>
          <p:nvPr userDrawn="1"/>
        </p:nvSpPr>
        <p:spPr>
          <a:xfrm>
            <a:off x="7379148" y="5371562"/>
            <a:ext cx="1369286" cy="184666"/>
          </a:xfrm>
          <a:prstGeom prst="rect">
            <a:avLst/>
          </a:prstGeom>
        </p:spPr>
        <p:txBody>
          <a:bodyPr wrap="none">
            <a:spAutoFit/>
          </a:bodyPr>
          <a:lstStyle/>
          <a:p>
            <a:pPr algn="r"/>
            <a:r>
              <a:rPr lang="es-ES_tradnl" sz="600" b="0" i="0" dirty="0">
                <a:solidFill>
                  <a:schemeClr val="bg1">
                    <a:lumMod val="50000"/>
                  </a:schemeClr>
                </a:solidFill>
                <a:latin typeface="Calibri" panose="020F0502020204030204" pitchFamily="34" charset="0"/>
              </a:rPr>
              <a:t>© ISIL. Todos los derechos reservados</a:t>
            </a:r>
          </a:p>
        </p:txBody>
      </p:sp>
      <p:sp>
        <p:nvSpPr>
          <p:cNvPr id="6"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14</a:t>
            </a:r>
            <a:endParaRPr lang="en-US" sz="800" dirty="0">
              <a:solidFill>
                <a:schemeClr val="bg1">
                  <a:lumMod val="50000"/>
                </a:schemeClr>
              </a:solidFill>
              <a:latin typeface="Calibri"/>
              <a:cs typeface="Calibri"/>
            </a:endParaRPr>
          </a:p>
        </p:txBody>
      </p:sp>
      <p:pic>
        <p:nvPicPr>
          <p:cNvPr id="10" name="Imagen 9">
            <a:extLst>
              <a:ext uri="{FF2B5EF4-FFF2-40B4-BE49-F238E27FC236}">
                <a16:creationId xmlns:a16="http://schemas.microsoft.com/office/drawing/2014/main" id="{7E0D14F7-6E9D-9E40-BFFD-243BDDA808DD}"/>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44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9097019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3">
            <a:extLst>
              <a:ext uri="{FF2B5EF4-FFF2-40B4-BE49-F238E27FC236}">
                <a16:creationId xmlns:a16="http://schemas.microsoft.com/office/drawing/2014/main" id="{E431DC42-303B-F545-9789-3724F9E97760}"/>
              </a:ext>
            </a:extLst>
          </p:cNvPr>
          <p:cNvSpPr/>
          <p:nvPr userDrawn="1"/>
        </p:nvSpPr>
        <p:spPr>
          <a:xfrm>
            <a:off x="7379148" y="5371562"/>
            <a:ext cx="1369286" cy="184666"/>
          </a:xfrm>
          <a:prstGeom prst="rect">
            <a:avLst/>
          </a:prstGeom>
        </p:spPr>
        <p:txBody>
          <a:bodyPr wrap="none">
            <a:spAutoFit/>
          </a:bodyPr>
          <a:lstStyle/>
          <a:p>
            <a:pPr algn="r"/>
            <a:r>
              <a:rPr lang="es-ES_tradnl" sz="600" b="0" i="0" dirty="0">
                <a:solidFill>
                  <a:schemeClr val="bg1">
                    <a:lumMod val="50000"/>
                  </a:schemeClr>
                </a:solidFill>
                <a:latin typeface="Calibri" panose="020F0502020204030204" pitchFamily="34" charset="0"/>
              </a:rPr>
              <a:t>© ISIL. Todos los derechos reservados</a:t>
            </a:r>
          </a:p>
        </p:txBody>
      </p:sp>
      <p:sp>
        <p:nvSpPr>
          <p:cNvPr id="6"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14</a:t>
            </a:r>
            <a:endParaRPr lang="en-US" sz="800" dirty="0">
              <a:solidFill>
                <a:schemeClr val="bg1">
                  <a:lumMod val="50000"/>
                </a:schemeClr>
              </a:solidFill>
              <a:latin typeface="Calibri"/>
              <a:cs typeface="Calibri"/>
            </a:endParaRPr>
          </a:p>
        </p:txBody>
      </p:sp>
      <p:pic>
        <p:nvPicPr>
          <p:cNvPr id="7" name="Imagen 6">
            <a:extLst>
              <a:ext uri="{FF2B5EF4-FFF2-40B4-BE49-F238E27FC236}">
                <a16:creationId xmlns:a16="http://schemas.microsoft.com/office/drawing/2014/main" id="{7E0D14F7-6E9D-9E40-BFFD-243BDDA808DD}"/>
              </a:ext>
            </a:extLst>
          </p:cNvPr>
          <p:cNvPicPr>
            <a:picLocks noChangeAspect="1"/>
          </p:cNvPicPr>
          <p:nvPr userDrawn="1"/>
        </p:nvPicPr>
        <p:blipFill>
          <a:blip r:embed="rId5"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84" r:id="rId2"/>
    <p:sldLayoutId id="2147483685" r:id="rId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lang="es-ES" sz="3200" b="0" smtClean="0">
          <a:solidFill>
            <a:schemeClr val="tx1"/>
          </a:solidFill>
          <a:latin typeface="+mn-lt"/>
          <a:ea typeface="+mn-ea"/>
          <a:cs typeface="+mn-cs"/>
        </a:defRPr>
      </a:lvl1pPr>
      <a:lvl2pPr marL="742950" indent="-285750" algn="l" rtl="0" eaLnBrk="0" fontAlgn="base" hangingPunct="0">
        <a:spcBef>
          <a:spcPct val="20000"/>
        </a:spcBef>
        <a:spcAft>
          <a:spcPct val="0"/>
        </a:spcAft>
        <a:buChar char="–"/>
        <a:defRPr lang="es-ES" sz="2800" smtClean="0">
          <a:solidFill>
            <a:schemeClr val="tx1"/>
          </a:solidFill>
          <a:latin typeface="+mn-lt"/>
        </a:defRPr>
      </a:lvl2pPr>
      <a:lvl3pPr marL="1143000" indent="-228600" algn="l" rtl="0" eaLnBrk="0" fontAlgn="base" hangingPunct="0">
        <a:spcBef>
          <a:spcPct val="20000"/>
        </a:spcBef>
        <a:spcAft>
          <a:spcPct val="0"/>
        </a:spcAft>
        <a:buChar char="•"/>
        <a:defRPr lang="es-ES" sz="2400" smtClean="0">
          <a:solidFill>
            <a:schemeClr val="tx1"/>
          </a:solidFill>
          <a:latin typeface="+mn-lt"/>
        </a:defRPr>
      </a:lvl3pPr>
      <a:lvl4pPr marL="1600200" indent="-228600" algn="l" rtl="0" eaLnBrk="0" fontAlgn="base" hangingPunct="0">
        <a:spcBef>
          <a:spcPct val="20000"/>
        </a:spcBef>
        <a:spcAft>
          <a:spcPct val="0"/>
        </a:spcAft>
        <a:buChar char="–"/>
        <a:defRPr lang="es-ES" sz="2000" smtClean="0">
          <a:solidFill>
            <a:schemeClr val="tx1"/>
          </a:solidFill>
          <a:latin typeface="+mn-lt"/>
        </a:defRPr>
      </a:lvl4pPr>
      <a:lvl5pPr marL="2057400" indent="-228600" algn="l" rtl="0" eaLnBrk="0" fontAlgn="base" hangingPunct="0">
        <a:spcBef>
          <a:spcPct val="20000"/>
        </a:spcBef>
        <a:spcAft>
          <a:spcPct val="0"/>
        </a:spcAft>
        <a:buChar char="»"/>
        <a:defRPr lang="es-ES" sz="2000" smtClean="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10" Type="http://schemas.openxmlformats.org/officeDocument/2006/relationships/image" Target="../media/image10.png"/><Relationship Id="rId4" Type="http://schemas.openxmlformats.org/officeDocument/2006/relationships/image" Target="../media/image4.emf"/><Relationship Id="rId9" Type="http://schemas.openxmlformats.org/officeDocument/2006/relationships/image" Target="../media/image9.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23.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11.xml"/><Relationship Id="rId5" Type="http://schemas.openxmlformats.org/officeDocument/2006/relationships/image" Target="../media/image29.emf"/><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ángulo 40"/>
          <p:cNvSpPr/>
          <p:nvPr/>
        </p:nvSpPr>
        <p:spPr>
          <a:xfrm>
            <a:off x="182879" y="5120640"/>
            <a:ext cx="4304965" cy="462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4" name="Rectángulo 23"/>
          <p:cNvSpPr/>
          <p:nvPr/>
        </p:nvSpPr>
        <p:spPr>
          <a:xfrm>
            <a:off x="3743325" y="2200"/>
            <a:ext cx="5400675" cy="5715000"/>
          </a:xfrm>
          <a:prstGeom prst="rect">
            <a:avLst/>
          </a:prstGeom>
          <a:solidFill>
            <a:srgbClr val="ACD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9" name="Imagen 18"/>
          <p:cNvPicPr>
            <a:picLocks noChangeAspect="1"/>
          </p:cNvPicPr>
          <p:nvPr/>
        </p:nvPicPr>
        <p:blipFill>
          <a:blip r:embed="rId3"/>
          <a:stretch>
            <a:fillRect/>
          </a:stretch>
        </p:blipFill>
        <p:spPr>
          <a:xfrm>
            <a:off x="503238" y="1885863"/>
            <a:ext cx="174625" cy="174625"/>
          </a:xfrm>
          <a:prstGeom prst="rect">
            <a:avLst/>
          </a:prstGeom>
        </p:spPr>
      </p:pic>
      <p:sp>
        <p:nvSpPr>
          <p:cNvPr id="23" name="CuadroTexto 22">
            <a:extLst>
              <a:ext uri="{FF2B5EF4-FFF2-40B4-BE49-F238E27FC236}">
                <a16:creationId xmlns:a16="http://schemas.microsoft.com/office/drawing/2014/main" id="{00376003-8003-B944-8B01-9A232A7A385C}"/>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b="1" dirty="0">
                <a:solidFill>
                  <a:srgbClr val="6C6D6C"/>
                </a:solidFill>
                <a:latin typeface="Calibri" charset="0"/>
                <a:cs typeface="Calibri" charset="0"/>
              </a:rPr>
              <a:t>GESTIÓN DE PROCESOS, SIMULACIÓN Y MEJORA CONTINUA</a:t>
            </a:r>
          </a:p>
        </p:txBody>
      </p:sp>
      <p:pic>
        <p:nvPicPr>
          <p:cNvPr id="26" name="Imagen 25"/>
          <p:cNvPicPr>
            <a:picLocks noChangeAspect="1"/>
          </p:cNvPicPr>
          <p:nvPr/>
        </p:nvPicPr>
        <p:blipFill>
          <a:blip r:embed="rId4">
            <a:alphaModFix amt="35000"/>
          </a:blip>
          <a:stretch>
            <a:fillRect/>
          </a:stretch>
        </p:blipFill>
        <p:spPr>
          <a:xfrm flipH="1">
            <a:off x="7912730" y="3083101"/>
            <a:ext cx="330754" cy="210584"/>
          </a:xfrm>
          <a:prstGeom prst="rect">
            <a:avLst/>
          </a:prstGeom>
        </p:spPr>
      </p:pic>
      <p:pic>
        <p:nvPicPr>
          <p:cNvPr id="30" name="Imagen 29"/>
          <p:cNvPicPr>
            <a:picLocks noChangeAspect="1"/>
          </p:cNvPicPr>
          <p:nvPr/>
        </p:nvPicPr>
        <p:blipFill>
          <a:blip r:embed="rId5">
            <a:alphaModFix amt="35000"/>
          </a:blip>
          <a:stretch>
            <a:fillRect/>
          </a:stretch>
        </p:blipFill>
        <p:spPr>
          <a:xfrm>
            <a:off x="7509203" y="1095185"/>
            <a:ext cx="114521" cy="114521"/>
          </a:xfrm>
          <a:prstGeom prst="rect">
            <a:avLst/>
          </a:prstGeom>
        </p:spPr>
      </p:pic>
      <p:pic>
        <p:nvPicPr>
          <p:cNvPr id="37" name="Imagen 36"/>
          <p:cNvPicPr>
            <a:picLocks noChangeAspect="1"/>
          </p:cNvPicPr>
          <p:nvPr/>
        </p:nvPicPr>
        <p:blipFill>
          <a:blip r:embed="rId4">
            <a:alphaModFix amt="35000"/>
          </a:blip>
          <a:stretch>
            <a:fillRect/>
          </a:stretch>
        </p:blipFill>
        <p:spPr>
          <a:xfrm>
            <a:off x="4487845" y="2266121"/>
            <a:ext cx="317533" cy="196092"/>
          </a:xfrm>
          <a:prstGeom prst="rect">
            <a:avLst/>
          </a:prstGeom>
        </p:spPr>
      </p:pic>
      <p:pic>
        <p:nvPicPr>
          <p:cNvPr id="39" name="Imagen 38"/>
          <p:cNvPicPr>
            <a:picLocks noChangeAspect="1"/>
          </p:cNvPicPr>
          <p:nvPr/>
        </p:nvPicPr>
        <p:blipFill>
          <a:blip r:embed="rId4">
            <a:alphaModFix amt="35000"/>
          </a:blip>
          <a:stretch>
            <a:fillRect/>
          </a:stretch>
        </p:blipFill>
        <p:spPr>
          <a:xfrm flipH="1">
            <a:off x="8111944" y="1223486"/>
            <a:ext cx="263080" cy="167497"/>
          </a:xfrm>
          <a:prstGeom prst="rect">
            <a:avLst/>
          </a:prstGeom>
        </p:spPr>
      </p:pic>
      <p:pic>
        <p:nvPicPr>
          <p:cNvPr id="40" name="Imagen 39"/>
          <p:cNvPicPr>
            <a:picLocks noChangeAspect="1"/>
          </p:cNvPicPr>
          <p:nvPr/>
        </p:nvPicPr>
        <p:blipFill>
          <a:blip r:embed="rId5">
            <a:alphaModFix amt="35000"/>
          </a:blip>
          <a:stretch>
            <a:fillRect/>
          </a:stretch>
        </p:blipFill>
        <p:spPr>
          <a:xfrm>
            <a:off x="5576266" y="2378873"/>
            <a:ext cx="114521" cy="114521"/>
          </a:xfrm>
          <a:prstGeom prst="rect">
            <a:avLst/>
          </a:prstGeom>
        </p:spPr>
      </p:pic>
      <p:pic>
        <p:nvPicPr>
          <p:cNvPr id="48" name="Imagen 47"/>
          <p:cNvPicPr>
            <a:picLocks noChangeAspect="1"/>
          </p:cNvPicPr>
          <p:nvPr/>
        </p:nvPicPr>
        <p:blipFill>
          <a:blip r:embed="rId4">
            <a:alphaModFix amt="35000"/>
          </a:blip>
          <a:stretch>
            <a:fillRect/>
          </a:stretch>
        </p:blipFill>
        <p:spPr>
          <a:xfrm flipH="1">
            <a:off x="5887997" y="1698053"/>
            <a:ext cx="272736" cy="173645"/>
          </a:xfrm>
          <a:prstGeom prst="rect">
            <a:avLst/>
          </a:prstGeom>
        </p:spPr>
      </p:pic>
      <p:pic>
        <p:nvPicPr>
          <p:cNvPr id="50" name="Imagen 49"/>
          <p:cNvPicPr>
            <a:picLocks noChangeAspect="1"/>
          </p:cNvPicPr>
          <p:nvPr/>
        </p:nvPicPr>
        <p:blipFill>
          <a:blip r:embed="rId5">
            <a:alphaModFix amt="35000"/>
          </a:blip>
          <a:stretch>
            <a:fillRect/>
          </a:stretch>
        </p:blipFill>
        <p:spPr>
          <a:xfrm>
            <a:off x="8505456" y="2569985"/>
            <a:ext cx="76092" cy="76092"/>
          </a:xfrm>
          <a:prstGeom prst="rect">
            <a:avLst/>
          </a:prstGeom>
        </p:spPr>
      </p:pic>
      <p:pic>
        <p:nvPicPr>
          <p:cNvPr id="8" name="Imagen 7"/>
          <p:cNvPicPr>
            <a:picLocks noChangeAspect="1"/>
          </p:cNvPicPr>
          <p:nvPr/>
        </p:nvPicPr>
        <p:blipFill>
          <a:blip r:embed="rId6">
            <a:alphaModFix amt="35000"/>
          </a:blip>
          <a:stretch>
            <a:fillRect/>
          </a:stretch>
        </p:blipFill>
        <p:spPr>
          <a:xfrm>
            <a:off x="6200774" y="560161"/>
            <a:ext cx="635554" cy="635554"/>
          </a:xfrm>
          <a:prstGeom prst="rect">
            <a:avLst/>
          </a:prstGeom>
        </p:spPr>
      </p:pic>
      <p:pic>
        <p:nvPicPr>
          <p:cNvPr id="10" name="Imagen 9"/>
          <p:cNvPicPr>
            <a:picLocks noChangeAspect="1"/>
          </p:cNvPicPr>
          <p:nvPr/>
        </p:nvPicPr>
        <p:blipFill>
          <a:blip r:embed="rId7">
            <a:alphaModFix amt="41000"/>
          </a:blip>
          <a:stretch>
            <a:fillRect/>
          </a:stretch>
        </p:blipFill>
        <p:spPr>
          <a:xfrm>
            <a:off x="7641486" y="1778879"/>
            <a:ext cx="660479" cy="735049"/>
          </a:xfrm>
          <a:prstGeom prst="rect">
            <a:avLst/>
          </a:prstGeom>
        </p:spPr>
      </p:pic>
      <p:pic>
        <p:nvPicPr>
          <p:cNvPr id="11" name="Imagen 10"/>
          <p:cNvPicPr>
            <a:picLocks noChangeAspect="1"/>
          </p:cNvPicPr>
          <p:nvPr/>
        </p:nvPicPr>
        <p:blipFill>
          <a:blip r:embed="rId8">
            <a:alphaModFix amt="41000"/>
          </a:blip>
          <a:stretch>
            <a:fillRect/>
          </a:stretch>
        </p:blipFill>
        <p:spPr>
          <a:xfrm>
            <a:off x="5061550" y="1439333"/>
            <a:ext cx="400659" cy="560923"/>
          </a:xfrm>
          <a:prstGeom prst="rect">
            <a:avLst/>
          </a:prstGeom>
        </p:spPr>
      </p:pic>
      <p:pic>
        <p:nvPicPr>
          <p:cNvPr id="12" name="Imagen 11"/>
          <p:cNvPicPr>
            <a:picLocks noChangeAspect="1"/>
          </p:cNvPicPr>
          <p:nvPr/>
        </p:nvPicPr>
        <p:blipFill>
          <a:blip r:embed="rId9">
            <a:alphaModFix amt="41000"/>
          </a:blip>
          <a:stretch>
            <a:fillRect/>
          </a:stretch>
        </p:blipFill>
        <p:spPr>
          <a:xfrm>
            <a:off x="4790427" y="2946166"/>
            <a:ext cx="541333" cy="451111"/>
          </a:xfrm>
          <a:prstGeom prst="rect">
            <a:avLst/>
          </a:prstGeom>
        </p:spPr>
      </p:pic>
      <p:sp>
        <p:nvSpPr>
          <p:cNvPr id="25" name="Rectángulo 24"/>
          <p:cNvSpPr/>
          <p:nvPr/>
        </p:nvSpPr>
        <p:spPr>
          <a:xfrm>
            <a:off x="503238" y="2177570"/>
            <a:ext cx="3240087" cy="689420"/>
          </a:xfrm>
          <a:prstGeom prst="rect">
            <a:avLst/>
          </a:prstGeom>
        </p:spPr>
        <p:txBody>
          <a:bodyPr wrap="square" lIns="0" tIns="0" rIns="0" bIns="0">
            <a:spAutoFit/>
          </a:bodyPr>
          <a:lstStyle/>
          <a:p>
            <a:pPr>
              <a:lnSpc>
                <a:spcPct val="80000"/>
              </a:lnSpc>
            </a:pPr>
            <a:r>
              <a:rPr lang="es-ES_tradnl" sz="2800" dirty="0">
                <a:latin typeface="Graphik Medium" charset="0"/>
                <a:ea typeface="Graphik Medium" charset="0"/>
                <a:cs typeface="Graphik Medium" charset="0"/>
              </a:rPr>
              <a:t>HERRAMIENTAS</a:t>
            </a:r>
            <a:r>
              <a:rPr lang="es-ES_tradnl" sz="2800" b="1" dirty="0">
                <a:latin typeface="Graphik Bold" charset="0"/>
                <a:ea typeface="Graphik Bold" charset="0"/>
                <a:cs typeface="Graphik Bold" charset="0"/>
              </a:rPr>
              <a:t> DE LA CALIDAD</a:t>
            </a:r>
            <a:endParaRPr lang="es-ES" sz="2800" b="1" dirty="0">
              <a:latin typeface="Graphik Bold" charset="0"/>
              <a:ea typeface="Graphik Bold" charset="0"/>
              <a:cs typeface="Graphik Bold" charset="0"/>
            </a:endParaRPr>
          </a:p>
        </p:txBody>
      </p:sp>
      <p:sp>
        <p:nvSpPr>
          <p:cNvPr id="27" name="Rectángulo 26"/>
          <p:cNvSpPr/>
          <p:nvPr/>
        </p:nvSpPr>
        <p:spPr>
          <a:xfrm>
            <a:off x="503237" y="3219842"/>
            <a:ext cx="3104744" cy="866071"/>
          </a:xfrm>
          <a:prstGeom prst="rect">
            <a:avLst/>
          </a:prstGeom>
        </p:spPr>
        <p:txBody>
          <a:bodyPr wrap="square" lIns="0" tIns="0" rIns="0" bIns="0">
            <a:spAutoFit/>
          </a:bodyPr>
          <a:lstStyle/>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Revisión conceptual de las </a:t>
            </a:r>
            <a:br>
              <a:rPr lang="es-ES" sz="1200" dirty="0">
                <a:latin typeface="Graphik Medium" charset="0"/>
                <a:ea typeface="Graphik Medium" charset="0"/>
                <a:cs typeface="Graphik Medium" charset="0"/>
              </a:rPr>
            </a:br>
            <a:r>
              <a:rPr lang="es-ES" sz="1200" dirty="0">
                <a:latin typeface="Graphik Medium" charset="0"/>
                <a:ea typeface="Graphik Medium" charset="0"/>
                <a:cs typeface="Graphik Medium" charset="0"/>
              </a:rPr>
              <a:t>7 herramientas de la calidad.</a:t>
            </a:r>
          </a:p>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Ejecución práctica de las </a:t>
            </a:r>
            <a:br>
              <a:rPr lang="es-ES" sz="1200" dirty="0">
                <a:latin typeface="Graphik Medium" charset="0"/>
                <a:ea typeface="Graphik Medium" charset="0"/>
                <a:cs typeface="Graphik Medium" charset="0"/>
              </a:rPr>
            </a:br>
            <a:r>
              <a:rPr lang="es-ES" sz="1200" dirty="0">
                <a:latin typeface="Graphik Medium" charset="0"/>
                <a:ea typeface="Graphik Medium" charset="0"/>
                <a:cs typeface="Graphik Medium" charset="0"/>
              </a:rPr>
              <a:t>7 herramientas de la calidad.</a:t>
            </a:r>
          </a:p>
        </p:txBody>
      </p:sp>
      <p:sp>
        <p:nvSpPr>
          <p:cNvPr id="28" name="CuadroTexto 27">
            <a:extLst>
              <a:ext uri="{FF2B5EF4-FFF2-40B4-BE49-F238E27FC236}">
                <a16:creationId xmlns:a16="http://schemas.microsoft.com/office/drawing/2014/main" id="{93FC3217-3DCC-0941-BA6B-6CEEC9F1D080}"/>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dirty="0">
                <a:solidFill>
                  <a:srgbClr val="ACD144"/>
                </a:solidFill>
                <a:latin typeface="Calibri" charset="0"/>
                <a:ea typeface="Calibri" charset="0"/>
                <a:cs typeface="Calibri" charset="0"/>
              </a:rPr>
              <a:t>SESIÓN 14</a:t>
            </a:r>
          </a:p>
        </p:txBody>
      </p:sp>
      <p:pic>
        <p:nvPicPr>
          <p:cNvPr id="2" name="Imagen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55457" y="809726"/>
            <a:ext cx="4820231" cy="4820231"/>
          </a:xfrm>
          <a:prstGeom prst="rect">
            <a:avLst/>
          </a:prstGeom>
        </p:spPr>
      </p:pic>
    </p:spTree>
    <p:extLst>
      <p:ext uri="{BB962C8B-B14F-4D97-AF65-F5344CB8AC3E}">
        <p14:creationId xmlns:p14="http://schemas.microsoft.com/office/powerpoint/2010/main" val="909209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8079448" cy="2586414"/>
          </a:xfrm>
          <a:prstGeom prst="rect">
            <a:avLst/>
          </a:prstGeom>
        </p:spPr>
        <p:txBody>
          <a:bodyPr wrap="square" lIns="0" tIns="0" rIns="0" bIns="46800">
            <a:spAutoFit/>
          </a:bodyPr>
          <a:lstStyle/>
          <a:p>
            <a:pPr marL="223838" indent="-223838">
              <a:spcAft>
                <a:spcPts val="600"/>
              </a:spcAft>
              <a:buFont typeface="+mj-lt"/>
              <a:buAutoNum type="arabicPeriod" startAt="3"/>
            </a:pPr>
            <a:r>
              <a:rPr lang="en-US" sz="1600" b="1" dirty="0">
                <a:solidFill>
                  <a:srgbClr val="714FA0"/>
                </a:solidFill>
                <a:latin typeface="Calibri" charset="0"/>
                <a:ea typeface="Calibri" charset="0"/>
                <a:cs typeface="Calibri" charset="0"/>
              </a:rPr>
              <a:t>GRÁFICAS DE CONTROL</a:t>
            </a:r>
          </a:p>
          <a:p>
            <a:pPr indent="223838">
              <a:spcAft>
                <a:spcPts val="0"/>
              </a:spcAft>
            </a:pPr>
            <a:r>
              <a:rPr lang="es-PE" sz="1600" b="1" dirty="0">
                <a:latin typeface="Calibri" charset="0"/>
                <a:ea typeface="Calibri" charset="0"/>
                <a:cs typeface="Calibri" charset="0"/>
              </a:rPr>
              <a:t>Descripción: </a:t>
            </a:r>
          </a:p>
          <a:p>
            <a:pPr marL="404813" indent="-180975">
              <a:buFont typeface="Arial" charset="0"/>
              <a:buChar char="•"/>
            </a:pPr>
            <a:r>
              <a:rPr lang="es-ES" sz="1600" dirty="0">
                <a:latin typeface="Calibri" charset="0"/>
                <a:ea typeface="Calibri" charset="0"/>
                <a:cs typeface="Calibri" charset="0"/>
              </a:rPr>
              <a:t>El gráfico de control es un gráfico utilizado para estudiar cómo un proceso cambia con el tiempo. Los datos se representan en orden cronológico. Un gráfico de control siempre tiene una línea central para la media, una línea superior para el límite de control superior y una línea inferior para el límite inferior de control. </a:t>
            </a:r>
          </a:p>
          <a:p>
            <a:pPr marL="404813" indent="-180975">
              <a:buFont typeface="Arial" charset="0"/>
              <a:buChar char="•"/>
            </a:pPr>
            <a:endParaRPr lang="es-ES" sz="1600" dirty="0">
              <a:latin typeface="Calibri" charset="0"/>
              <a:ea typeface="Calibri" charset="0"/>
              <a:cs typeface="Calibri" charset="0"/>
            </a:endParaRPr>
          </a:p>
          <a:p>
            <a:pPr marL="404813" indent="-180975">
              <a:buFont typeface="Arial" charset="0"/>
              <a:buChar char="•"/>
            </a:pPr>
            <a:r>
              <a:rPr lang="es-ES" sz="1600" dirty="0">
                <a:latin typeface="Calibri" charset="0"/>
                <a:ea typeface="Calibri" charset="0"/>
                <a:cs typeface="Calibri" charset="0"/>
              </a:rPr>
              <a:t>Estas líneas se determinan a partir de datos históricos. Al comparar los datos actuales a estas líneas, se puede sacar conclusiones sobre si la variación del proceso es constante (en el control) o es impredecible (fuera de control, afectado por causas especiales de variación).</a:t>
            </a:r>
            <a:endParaRPr lang="es-PE" sz="1600" dirty="0">
              <a:latin typeface="Calibri" charset="0"/>
              <a:ea typeface="Calibri" charset="0"/>
              <a:cs typeface="Calibri" charset="0"/>
            </a:endParaRPr>
          </a:p>
        </p:txBody>
      </p:sp>
    </p:spTree>
    <p:extLst>
      <p:ext uri="{BB962C8B-B14F-4D97-AF65-F5344CB8AC3E}">
        <p14:creationId xmlns:p14="http://schemas.microsoft.com/office/powerpoint/2010/main" val="2087129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8079448" cy="293478"/>
          </a:xfrm>
          <a:prstGeom prst="rect">
            <a:avLst/>
          </a:prstGeom>
        </p:spPr>
        <p:txBody>
          <a:bodyPr wrap="square" lIns="0" tIns="0" rIns="0" bIns="46800">
            <a:spAutoFit/>
          </a:bodyPr>
          <a:lstStyle/>
          <a:p>
            <a:pPr marL="223838" indent="-223838">
              <a:spcAft>
                <a:spcPts val="600"/>
              </a:spcAft>
              <a:buFont typeface="+mj-lt"/>
              <a:buAutoNum type="arabicPeriod" startAt="3"/>
            </a:pPr>
            <a:r>
              <a:rPr lang="en-US" sz="1600" b="1" dirty="0">
                <a:solidFill>
                  <a:srgbClr val="714FA0"/>
                </a:solidFill>
                <a:latin typeface="Calibri" charset="0"/>
                <a:ea typeface="Calibri" charset="0"/>
                <a:cs typeface="Calibri" charset="0"/>
              </a:rPr>
              <a:t>GRÁFICAS DE CONTROL</a:t>
            </a:r>
          </a:p>
        </p:txBody>
      </p:sp>
      <p:pic>
        <p:nvPicPr>
          <p:cNvPr id="4" name="Imagen 3"/>
          <p:cNvPicPr>
            <a:picLocks noChangeAspect="1"/>
          </p:cNvPicPr>
          <p:nvPr/>
        </p:nvPicPr>
        <p:blipFill>
          <a:blip r:embed="rId3" cstate="print"/>
          <a:stretch>
            <a:fillRect/>
          </a:stretch>
        </p:blipFill>
        <p:spPr>
          <a:xfrm>
            <a:off x="967400" y="1759506"/>
            <a:ext cx="7209199" cy="2254729"/>
          </a:xfrm>
          <a:prstGeom prst="rect">
            <a:avLst/>
          </a:prstGeom>
        </p:spPr>
      </p:pic>
      <p:sp>
        <p:nvSpPr>
          <p:cNvPr id="5" name="CuadroTexto 4"/>
          <p:cNvSpPr txBox="1"/>
          <p:nvPr/>
        </p:nvSpPr>
        <p:spPr>
          <a:xfrm>
            <a:off x="2714161" y="1921515"/>
            <a:ext cx="3675707" cy="276999"/>
          </a:xfrm>
          <a:prstGeom prst="rect">
            <a:avLst/>
          </a:prstGeom>
          <a:solidFill>
            <a:schemeClr val="bg1"/>
          </a:solidFill>
        </p:spPr>
        <p:txBody>
          <a:bodyPr wrap="square" lIns="0" tIns="0" rIns="0" bIns="0" rtlCol="0">
            <a:spAutoFit/>
          </a:bodyPr>
          <a:lstStyle/>
          <a:p>
            <a:r>
              <a:rPr lang="es-ES_tradnl" b="1" dirty="0">
                <a:latin typeface="Calibri" charset="0"/>
                <a:ea typeface="Calibri" charset="0"/>
                <a:cs typeface="Calibri" charset="0"/>
              </a:rPr>
              <a:t>Gráfica de medidas y limites </a:t>
            </a:r>
            <a:r>
              <a:rPr lang="es-ES_tradnl" b="1">
                <a:latin typeface="Calibri" charset="0"/>
                <a:ea typeface="Calibri" charset="0"/>
                <a:cs typeface="Calibri" charset="0"/>
              </a:rPr>
              <a:t>de control</a:t>
            </a:r>
          </a:p>
        </p:txBody>
      </p:sp>
    </p:spTree>
    <p:extLst>
      <p:ext uri="{BB962C8B-B14F-4D97-AF65-F5344CB8AC3E}">
        <p14:creationId xmlns:p14="http://schemas.microsoft.com/office/powerpoint/2010/main" val="1125072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8079448" cy="1847750"/>
          </a:xfrm>
          <a:prstGeom prst="rect">
            <a:avLst/>
          </a:prstGeom>
        </p:spPr>
        <p:txBody>
          <a:bodyPr wrap="square" lIns="0" tIns="0" rIns="0" bIns="46800">
            <a:spAutoFit/>
          </a:bodyPr>
          <a:lstStyle/>
          <a:p>
            <a:pPr marL="223838" indent="-223838">
              <a:spcAft>
                <a:spcPts val="600"/>
              </a:spcAft>
              <a:buFont typeface="+mj-lt"/>
              <a:buAutoNum type="arabicPeriod" startAt="3"/>
            </a:pPr>
            <a:r>
              <a:rPr lang="en-US" sz="1600" b="1" dirty="0">
                <a:solidFill>
                  <a:srgbClr val="714FA0"/>
                </a:solidFill>
                <a:latin typeface="Calibri" charset="0"/>
                <a:ea typeface="Calibri" charset="0"/>
                <a:cs typeface="Calibri" charset="0"/>
              </a:rPr>
              <a:t>GRÁFICAS DE CONTROL</a:t>
            </a:r>
          </a:p>
          <a:p>
            <a:pPr marL="223838"/>
            <a:r>
              <a:rPr lang="es-ES_tradnl" altLang="es-PE" sz="1600" b="1" dirty="0">
                <a:solidFill>
                  <a:srgbClr val="00B1C3"/>
                </a:solidFill>
                <a:latin typeface="Calibri" charset="0"/>
                <a:ea typeface="Calibri" charset="0"/>
                <a:cs typeface="Calibri" charset="0"/>
              </a:rPr>
              <a:t>Graficas X</a:t>
            </a:r>
          </a:p>
          <a:p>
            <a:pPr marL="404813" indent="-180975">
              <a:buClr>
                <a:srgbClr val="00B1C3"/>
              </a:buClr>
              <a:buSzPct val="100000"/>
              <a:buFont typeface="Arial" charset="0"/>
              <a:buChar char="•"/>
            </a:pPr>
            <a:r>
              <a:rPr lang="es-ES_tradnl" altLang="es-PE" sz="1600" dirty="0">
                <a:latin typeface="Calibri" charset="0"/>
                <a:ea typeface="Calibri" charset="0"/>
                <a:cs typeface="Calibri" charset="0"/>
              </a:rPr>
              <a:t>La grafica de control x es utilizada para monitorear los cambios en el promedio de las observaciones del proceso.</a:t>
            </a:r>
          </a:p>
          <a:p>
            <a:pPr marL="404813" indent="-180975">
              <a:buClr>
                <a:srgbClr val="00B1C3"/>
              </a:buClr>
              <a:buSzPct val="100000"/>
              <a:buFont typeface="Arial" charset="0"/>
              <a:buChar char="•"/>
            </a:pPr>
            <a:r>
              <a:rPr lang="es-ES_tradnl" altLang="es-PE" sz="1600" dirty="0">
                <a:latin typeface="Calibri" charset="0"/>
                <a:ea typeface="Calibri" charset="0"/>
                <a:cs typeface="Calibri" charset="0"/>
              </a:rPr>
              <a:t>Primero se construye la línea central y luego los limites de control superior e inferior.</a:t>
            </a:r>
          </a:p>
          <a:p>
            <a:pPr marL="223838">
              <a:buClr>
                <a:schemeClr val="bg1"/>
              </a:buClr>
              <a:buSzPct val="68000"/>
            </a:pPr>
            <a:endParaRPr lang="es-ES_tradnl" altLang="es-PE" sz="1600" dirty="0">
              <a:latin typeface="Calibri" charset="0"/>
              <a:ea typeface="Calibri" charset="0"/>
              <a:cs typeface="Calibri" charset="0"/>
            </a:endParaRPr>
          </a:p>
          <a:p>
            <a:pPr marL="223838">
              <a:buClr>
                <a:schemeClr val="bg1"/>
              </a:buClr>
              <a:buSzPct val="68000"/>
            </a:pPr>
            <a:r>
              <a:rPr lang="es-PE" sz="1600" b="1" dirty="0">
                <a:latin typeface="Calibri" charset="0"/>
                <a:ea typeface="Calibri" charset="0"/>
                <a:cs typeface="Calibri" charset="0"/>
              </a:rPr>
              <a:t>A continuación un ejemplo</a:t>
            </a:r>
          </a:p>
        </p:txBody>
      </p:sp>
      <p:cxnSp>
        <p:nvCxnSpPr>
          <p:cNvPr id="4" name="Conector recto 3">
            <a:extLst>
              <a:ext uri="{FF2B5EF4-FFF2-40B4-BE49-F238E27FC236}">
                <a16:creationId xmlns:a16="http://schemas.microsoft.com/office/drawing/2014/main" id="{D312033E-416E-DA43-9C09-A3F01040E1FB}"/>
              </a:ext>
            </a:extLst>
          </p:cNvPr>
          <p:cNvCxnSpPr>
            <a:cxnSpLocks/>
          </p:cNvCxnSpPr>
          <p:nvPr/>
        </p:nvCxnSpPr>
        <p:spPr>
          <a:xfrm>
            <a:off x="1458237" y="1261758"/>
            <a:ext cx="126088" cy="0"/>
          </a:xfrm>
          <a:prstGeom prst="line">
            <a:avLst/>
          </a:prstGeom>
          <a:ln w="19050">
            <a:solidFill>
              <a:srgbClr val="00B2C4"/>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D9FF6887-E904-0A4B-9E83-4D0A0BCB77CE}"/>
              </a:ext>
            </a:extLst>
          </p:cNvPr>
          <p:cNvCxnSpPr>
            <a:cxnSpLocks/>
          </p:cNvCxnSpPr>
          <p:nvPr/>
        </p:nvCxnSpPr>
        <p:spPr>
          <a:xfrm>
            <a:off x="2620287" y="1544333"/>
            <a:ext cx="943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1541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8079448" cy="4309962"/>
          </a:xfrm>
          <a:prstGeom prst="rect">
            <a:avLst/>
          </a:prstGeom>
        </p:spPr>
        <p:txBody>
          <a:bodyPr wrap="square" lIns="0" tIns="0" rIns="0" bIns="46800">
            <a:spAutoFit/>
          </a:bodyPr>
          <a:lstStyle/>
          <a:p>
            <a:pPr marL="223838" indent="-223838">
              <a:spcAft>
                <a:spcPts val="600"/>
              </a:spcAft>
              <a:buFont typeface="+mj-lt"/>
              <a:buAutoNum type="arabicPeriod" startAt="3"/>
            </a:pPr>
            <a:r>
              <a:rPr lang="en-US" sz="1600" b="1" dirty="0">
                <a:solidFill>
                  <a:srgbClr val="714FA0"/>
                </a:solidFill>
                <a:latin typeface="Calibri" charset="0"/>
                <a:ea typeface="Calibri" charset="0"/>
                <a:cs typeface="Calibri" charset="0"/>
              </a:rPr>
              <a:t>GRÁFICAS DE CONTROL</a:t>
            </a:r>
          </a:p>
          <a:p>
            <a:pPr marL="404813" indent="-180975">
              <a:buFont typeface="Arial" charset="0"/>
              <a:buChar char="•"/>
            </a:pPr>
            <a:r>
              <a:rPr lang="es-PE" altLang="es-PE" sz="1600" dirty="0">
                <a:latin typeface="Calibri" charset="0"/>
                <a:ea typeface="Calibri" charset="0"/>
                <a:cs typeface="Calibri" charset="0"/>
              </a:rPr>
              <a:t>Un inspector de calidad de una compañía embotelladora ha tomado 25 muestras con 4 observaciones cada una de la cantidad embotellada</a:t>
            </a:r>
          </a:p>
          <a:p>
            <a:pPr marL="404813" indent="-180975">
              <a:buFont typeface="Arial" charset="0"/>
              <a:buChar char="•"/>
            </a:pPr>
            <a:endParaRPr lang="es-PE" altLang="es-PE" sz="1600" dirty="0">
              <a:latin typeface="Calibri" charset="0"/>
              <a:ea typeface="Calibri" charset="0"/>
              <a:cs typeface="Calibri" charset="0"/>
            </a:endParaRPr>
          </a:p>
          <a:p>
            <a:pPr marL="404813" indent="-180975">
              <a:buFont typeface="Arial" charset="0"/>
              <a:buChar char="•"/>
            </a:pPr>
            <a:r>
              <a:rPr lang="es-PE" altLang="es-PE" sz="1600" dirty="0">
                <a:latin typeface="Calibri" charset="0"/>
                <a:ea typeface="Calibri" charset="0"/>
                <a:cs typeface="Calibri" charset="0"/>
              </a:rPr>
              <a:t>Una forma de construir los limites de control como una estimación de la variación en el proceso. El rango o amplitud es simplemente la diferencia entre los valores mas grandes y mas bajos en la muestra .La extensión del rango nos podrá mostrar la variación en la data. En este caso los limites de control se pueden construir de esta manera:</a:t>
            </a:r>
          </a:p>
          <a:p>
            <a:pPr marL="404813" indent="-180975">
              <a:buFont typeface="Arial" charset="0"/>
              <a:buChar char="•"/>
            </a:pPr>
            <a:endParaRPr lang="es-PE" altLang="es-PE" sz="1600" dirty="0">
              <a:latin typeface="Calibri" charset="0"/>
              <a:ea typeface="Calibri" charset="0"/>
              <a:cs typeface="Calibri" charset="0"/>
            </a:endParaRPr>
          </a:p>
          <a:p>
            <a:pPr marL="584200" indent="-179388">
              <a:buFont typeface="Arial" charset="0"/>
              <a:buChar char="•"/>
            </a:pPr>
            <a:r>
              <a:rPr lang="es-PE" altLang="es-PE" sz="1600" dirty="0">
                <a:latin typeface="Calibri" charset="0"/>
                <a:ea typeface="Calibri" charset="0"/>
                <a:cs typeface="Calibri" charset="0"/>
              </a:rPr>
              <a:t>UCL =  </a:t>
            </a:r>
            <a:r>
              <a:rPr lang="es-PE" altLang="es-PE" sz="1600" u="sng" dirty="0">
                <a:latin typeface="Calibri" charset="0"/>
                <a:ea typeface="Calibri" charset="0"/>
                <a:cs typeface="Calibri" charset="0"/>
              </a:rPr>
              <a:t>x </a:t>
            </a:r>
            <a:r>
              <a:rPr lang="es-PE" altLang="es-PE" sz="1600" dirty="0">
                <a:latin typeface="Calibri" charset="0"/>
                <a:ea typeface="Calibri" charset="0"/>
                <a:cs typeface="Calibri" charset="0"/>
              </a:rPr>
              <a:t>+ A</a:t>
            </a:r>
            <a:r>
              <a:rPr lang="es-PE" altLang="es-PE" sz="1600" baseline="-25000" dirty="0">
                <a:latin typeface="Calibri" charset="0"/>
                <a:ea typeface="Calibri" charset="0"/>
                <a:cs typeface="Calibri" charset="0"/>
              </a:rPr>
              <a:t>2 </a:t>
            </a:r>
            <a:r>
              <a:rPr lang="es-PE" altLang="es-PE" sz="1600" u="sng" dirty="0">
                <a:latin typeface="Calibri" charset="0"/>
                <a:ea typeface="Calibri" charset="0"/>
                <a:cs typeface="Calibri" charset="0"/>
              </a:rPr>
              <a:t>R </a:t>
            </a:r>
          </a:p>
          <a:p>
            <a:pPr marL="584200" indent="-179388">
              <a:buFont typeface="Arial" charset="0"/>
              <a:buChar char="•"/>
            </a:pPr>
            <a:r>
              <a:rPr lang="es-PE" altLang="es-PE" sz="1600" dirty="0">
                <a:latin typeface="Calibri" charset="0"/>
                <a:ea typeface="Calibri" charset="0"/>
                <a:cs typeface="Calibri" charset="0"/>
              </a:rPr>
              <a:t>LCL =  </a:t>
            </a:r>
            <a:r>
              <a:rPr lang="es-PE" altLang="es-PE" sz="1600" u="sng" dirty="0">
                <a:latin typeface="Calibri" charset="0"/>
                <a:ea typeface="Calibri" charset="0"/>
                <a:cs typeface="Calibri" charset="0"/>
              </a:rPr>
              <a:t>x </a:t>
            </a:r>
            <a:r>
              <a:rPr lang="es-PE" altLang="es-PE" sz="1600" dirty="0">
                <a:latin typeface="Calibri" charset="0"/>
                <a:ea typeface="Calibri" charset="0"/>
                <a:cs typeface="Calibri" charset="0"/>
              </a:rPr>
              <a:t>- A</a:t>
            </a:r>
            <a:r>
              <a:rPr lang="es-PE" altLang="es-PE" sz="1600" baseline="-25000" dirty="0">
                <a:latin typeface="Calibri" charset="0"/>
                <a:ea typeface="Calibri" charset="0"/>
                <a:cs typeface="Calibri" charset="0"/>
              </a:rPr>
              <a:t>2 </a:t>
            </a:r>
            <a:r>
              <a:rPr lang="es-PE" altLang="es-PE" sz="1600" u="sng" dirty="0">
                <a:latin typeface="Calibri" charset="0"/>
                <a:ea typeface="Calibri" charset="0"/>
                <a:cs typeface="Calibri" charset="0"/>
              </a:rPr>
              <a:t>R</a:t>
            </a:r>
          </a:p>
          <a:p>
            <a:pPr marL="584200" indent="-179388">
              <a:buFont typeface="Arial" charset="0"/>
              <a:buChar char="•"/>
            </a:pPr>
            <a:endParaRPr lang="es-PE" altLang="es-PE" sz="1600" u="sng" dirty="0">
              <a:latin typeface="Calibri" charset="0"/>
              <a:ea typeface="Calibri" charset="0"/>
              <a:cs typeface="Calibri" charset="0"/>
            </a:endParaRPr>
          </a:p>
          <a:p>
            <a:pPr marL="584200" indent="-179388">
              <a:buFont typeface="Arial" charset="0"/>
              <a:buChar char="•"/>
            </a:pPr>
            <a:r>
              <a:rPr lang="es-PE" altLang="es-PE" sz="1600" u="sng" dirty="0">
                <a:latin typeface="Calibri" charset="0"/>
                <a:ea typeface="Calibri" charset="0"/>
                <a:cs typeface="Calibri" charset="0"/>
              </a:rPr>
              <a:t>X </a:t>
            </a:r>
            <a:r>
              <a:rPr lang="es-PE" altLang="es-PE" sz="1600" dirty="0">
                <a:latin typeface="Calibri" charset="0"/>
                <a:ea typeface="Calibri" charset="0"/>
                <a:cs typeface="Calibri" charset="0"/>
              </a:rPr>
              <a:t> = promedio de la media de las muestras</a:t>
            </a:r>
          </a:p>
          <a:p>
            <a:pPr marL="584200" indent="-179388">
              <a:buFont typeface="Arial" charset="0"/>
              <a:buChar char="•"/>
            </a:pPr>
            <a:endParaRPr lang="es-PE" altLang="es-PE" sz="1600" dirty="0">
              <a:latin typeface="Calibri" charset="0"/>
              <a:ea typeface="Calibri" charset="0"/>
              <a:cs typeface="Calibri" charset="0"/>
            </a:endParaRPr>
          </a:p>
          <a:p>
            <a:pPr marL="584200" indent="-179388">
              <a:buFont typeface="Arial" charset="0"/>
              <a:buChar char="•"/>
            </a:pPr>
            <a:r>
              <a:rPr lang="es-PE" altLang="es-PE" sz="1600" dirty="0">
                <a:latin typeface="Calibri" charset="0"/>
                <a:ea typeface="Calibri" charset="0"/>
                <a:cs typeface="Calibri" charset="0"/>
              </a:rPr>
              <a:t>R =  promedio del rango de las muestras</a:t>
            </a:r>
          </a:p>
          <a:p>
            <a:pPr marL="584200" indent="-179388">
              <a:buFont typeface="Arial" charset="0"/>
              <a:buChar char="•"/>
            </a:pPr>
            <a:endParaRPr lang="es-PE" altLang="es-PE" sz="1600" u="sng" dirty="0">
              <a:latin typeface="Calibri" charset="0"/>
              <a:ea typeface="Calibri" charset="0"/>
              <a:cs typeface="Calibri" charset="0"/>
            </a:endParaRPr>
          </a:p>
          <a:p>
            <a:pPr marL="584200" indent="-179388">
              <a:buFont typeface="Arial" charset="0"/>
              <a:buChar char="•"/>
            </a:pPr>
            <a:r>
              <a:rPr lang="es-PE" altLang="es-PE" sz="1600" dirty="0">
                <a:latin typeface="Calibri" charset="0"/>
                <a:ea typeface="Calibri" charset="0"/>
                <a:cs typeface="Calibri" charset="0"/>
              </a:rPr>
              <a:t>A</a:t>
            </a:r>
            <a:r>
              <a:rPr lang="es-PE" altLang="es-PE" sz="1600" baseline="-25000" dirty="0">
                <a:latin typeface="Calibri" charset="0"/>
                <a:ea typeface="Calibri" charset="0"/>
                <a:cs typeface="Calibri" charset="0"/>
              </a:rPr>
              <a:t>2 </a:t>
            </a:r>
            <a:r>
              <a:rPr lang="es-PE" altLang="es-PE" sz="1600" dirty="0">
                <a:latin typeface="Calibri" charset="0"/>
                <a:ea typeface="Calibri" charset="0"/>
                <a:cs typeface="Calibri" charset="0"/>
              </a:rPr>
              <a:t>= factor obtenido de tabla estándar</a:t>
            </a:r>
            <a:endParaRPr lang="es-PE" altLang="es-PE" sz="1600" u="sng" dirty="0">
              <a:latin typeface="Calibri" charset="0"/>
              <a:ea typeface="Calibri" charset="0"/>
              <a:cs typeface="Calibri" charset="0"/>
            </a:endParaRPr>
          </a:p>
        </p:txBody>
      </p:sp>
    </p:spTree>
    <p:extLst>
      <p:ext uri="{BB962C8B-B14F-4D97-AF65-F5344CB8AC3E}">
        <p14:creationId xmlns:p14="http://schemas.microsoft.com/office/powerpoint/2010/main" val="1452031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8079448" cy="293478"/>
          </a:xfrm>
          <a:prstGeom prst="rect">
            <a:avLst/>
          </a:prstGeom>
        </p:spPr>
        <p:txBody>
          <a:bodyPr wrap="square" lIns="0" tIns="0" rIns="0" bIns="46800">
            <a:spAutoFit/>
          </a:bodyPr>
          <a:lstStyle/>
          <a:p>
            <a:pPr marL="223838" indent="-223838">
              <a:spcAft>
                <a:spcPts val="600"/>
              </a:spcAft>
              <a:buFont typeface="+mj-lt"/>
              <a:buAutoNum type="arabicPeriod" startAt="3"/>
            </a:pPr>
            <a:r>
              <a:rPr lang="en-US" sz="1600" b="1" dirty="0">
                <a:solidFill>
                  <a:srgbClr val="714FA0"/>
                </a:solidFill>
                <a:latin typeface="Calibri" charset="0"/>
                <a:ea typeface="Calibri" charset="0"/>
                <a:cs typeface="Calibri" charset="0"/>
              </a:rPr>
              <a:t>GRÁFICAS DE CONTROL</a:t>
            </a:r>
          </a:p>
        </p:txBody>
      </p:sp>
      <p:graphicFrame>
        <p:nvGraphicFramePr>
          <p:cNvPr id="5" name="Tabla 4"/>
          <p:cNvGraphicFramePr>
            <a:graphicFrameLocks noGrp="1"/>
          </p:cNvGraphicFramePr>
          <p:nvPr>
            <p:extLst>
              <p:ext uri="{D42A27DB-BD31-4B8C-83A1-F6EECF244321}">
                <p14:modId xmlns:p14="http://schemas.microsoft.com/office/powerpoint/2010/main" val="440968650"/>
              </p:ext>
            </p:extLst>
          </p:nvPr>
        </p:nvGraphicFramePr>
        <p:xfrm>
          <a:off x="3967698" y="910240"/>
          <a:ext cx="3499902" cy="4323758"/>
        </p:xfrm>
        <a:graphic>
          <a:graphicData uri="http://schemas.openxmlformats.org/drawingml/2006/table">
            <a:tbl>
              <a:tblPr firstRow="1" bandRow="1">
                <a:tableStyleId>{5C22544A-7EE6-4342-B048-85BDC9FD1C3A}</a:tableStyleId>
              </a:tblPr>
              <a:tblGrid>
                <a:gridCol w="499986">
                  <a:extLst>
                    <a:ext uri="{9D8B030D-6E8A-4147-A177-3AD203B41FA5}">
                      <a16:colId xmlns:a16="http://schemas.microsoft.com/office/drawing/2014/main" val="20000"/>
                    </a:ext>
                  </a:extLst>
                </a:gridCol>
                <a:gridCol w="499986">
                  <a:extLst>
                    <a:ext uri="{9D8B030D-6E8A-4147-A177-3AD203B41FA5}">
                      <a16:colId xmlns:a16="http://schemas.microsoft.com/office/drawing/2014/main" val="20001"/>
                    </a:ext>
                  </a:extLst>
                </a:gridCol>
                <a:gridCol w="499986">
                  <a:extLst>
                    <a:ext uri="{9D8B030D-6E8A-4147-A177-3AD203B41FA5}">
                      <a16:colId xmlns:a16="http://schemas.microsoft.com/office/drawing/2014/main" val="20002"/>
                    </a:ext>
                  </a:extLst>
                </a:gridCol>
                <a:gridCol w="499986">
                  <a:extLst>
                    <a:ext uri="{9D8B030D-6E8A-4147-A177-3AD203B41FA5}">
                      <a16:colId xmlns:a16="http://schemas.microsoft.com/office/drawing/2014/main" val="20003"/>
                    </a:ext>
                  </a:extLst>
                </a:gridCol>
                <a:gridCol w="499986">
                  <a:extLst>
                    <a:ext uri="{9D8B030D-6E8A-4147-A177-3AD203B41FA5}">
                      <a16:colId xmlns:a16="http://schemas.microsoft.com/office/drawing/2014/main" val="20004"/>
                    </a:ext>
                  </a:extLst>
                </a:gridCol>
                <a:gridCol w="499986">
                  <a:extLst>
                    <a:ext uri="{9D8B030D-6E8A-4147-A177-3AD203B41FA5}">
                      <a16:colId xmlns:a16="http://schemas.microsoft.com/office/drawing/2014/main" val="20005"/>
                    </a:ext>
                  </a:extLst>
                </a:gridCol>
                <a:gridCol w="499986">
                  <a:extLst>
                    <a:ext uri="{9D8B030D-6E8A-4147-A177-3AD203B41FA5}">
                      <a16:colId xmlns:a16="http://schemas.microsoft.com/office/drawing/2014/main" val="20006"/>
                    </a:ext>
                  </a:extLst>
                </a:gridCol>
              </a:tblGrid>
              <a:tr h="268250">
                <a:tc rowSpan="2">
                  <a:txBody>
                    <a:bodyPr/>
                    <a:lstStyle/>
                    <a:p>
                      <a:pPr algn="ctr"/>
                      <a:r>
                        <a:rPr lang="en-US" sz="700" i="0" noProof="0" dirty="0">
                          <a:solidFill>
                            <a:schemeClr val="bg1"/>
                          </a:solidFill>
                          <a:latin typeface="Calibri" charset="0"/>
                          <a:ea typeface="Calibri" charset="0"/>
                          <a:cs typeface="Calibri" charset="0"/>
                        </a:rPr>
                        <a:t>Sample Number</a:t>
                      </a:r>
                    </a:p>
                  </a:txBody>
                  <a:tcPr marL="30833" marR="30833" marT="15415" marB="1541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92C24E"/>
                    </a:solidFill>
                  </a:tcPr>
                </a:tc>
                <a:tc gridSpan="4">
                  <a:txBody>
                    <a:bodyPr/>
                    <a:lstStyle/>
                    <a:p>
                      <a:pPr algn="ctr"/>
                      <a:r>
                        <a:rPr lang="en-US" sz="700" i="0" noProof="0" dirty="0">
                          <a:solidFill>
                            <a:schemeClr val="bg1"/>
                          </a:solidFill>
                          <a:latin typeface="Calibri" charset="0"/>
                          <a:ea typeface="Calibri" charset="0"/>
                          <a:cs typeface="Calibri" charset="0"/>
                        </a:rPr>
                        <a:t>Observations</a:t>
                      </a:r>
                    </a:p>
                    <a:p>
                      <a:pPr algn="ctr"/>
                      <a:r>
                        <a:rPr lang="en-US" sz="700" i="0" noProof="0" dirty="0">
                          <a:solidFill>
                            <a:schemeClr val="bg1"/>
                          </a:solidFill>
                          <a:latin typeface="Calibri" charset="0"/>
                          <a:ea typeface="Calibri" charset="0"/>
                          <a:cs typeface="Calibri" charset="0"/>
                        </a:rPr>
                        <a:t>(bottle</a:t>
                      </a:r>
                      <a:r>
                        <a:rPr lang="en-US" sz="700" i="0" baseline="0" noProof="0" dirty="0">
                          <a:solidFill>
                            <a:schemeClr val="bg1"/>
                          </a:solidFill>
                          <a:latin typeface="Calibri" charset="0"/>
                          <a:ea typeface="Calibri" charset="0"/>
                          <a:cs typeface="Calibri" charset="0"/>
                        </a:rPr>
                        <a:t> volume in ounces)</a:t>
                      </a:r>
                      <a:endParaRPr lang="en-US" sz="700" i="0" noProof="0" dirty="0">
                        <a:solidFill>
                          <a:schemeClr val="bg1"/>
                        </a:solidFill>
                        <a:latin typeface="Calibri" charset="0"/>
                        <a:ea typeface="Calibri" charset="0"/>
                        <a:cs typeface="Calibri" charset="0"/>
                      </a:endParaRPr>
                    </a:p>
                  </a:txBody>
                  <a:tcPr marL="30833" marR="30833" marT="15415" marB="1541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92C24E"/>
                    </a:solidFill>
                  </a:tcPr>
                </a:tc>
                <a:tc hMerge="1">
                  <a:txBody>
                    <a:bodyPr/>
                    <a:lstStyle/>
                    <a:p>
                      <a:endParaRPr lang="es-ES_tradnl" sz="700" dirty="0"/>
                    </a:p>
                  </a:txBody>
                  <a:tcPr marL="33998" marR="33998" marT="16999" marB="16999"/>
                </a:tc>
                <a:tc hMerge="1">
                  <a:txBody>
                    <a:bodyPr/>
                    <a:lstStyle/>
                    <a:p>
                      <a:endParaRPr lang="es-ES_tradnl" sz="700"/>
                    </a:p>
                  </a:txBody>
                  <a:tcPr marL="33998" marR="33998" marT="16999" marB="16999"/>
                </a:tc>
                <a:tc hMerge="1">
                  <a:txBody>
                    <a:bodyPr/>
                    <a:lstStyle/>
                    <a:p>
                      <a:endParaRPr lang="es-ES_tradnl" sz="800" i="1" dirty="0"/>
                    </a:p>
                  </a:txBody>
                  <a:tcPr marL="39945" marR="39945" marT="19972" marB="1997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92C24E"/>
                    </a:solidFill>
                  </a:tcPr>
                </a:tc>
                <a:tc>
                  <a:txBody>
                    <a:bodyPr/>
                    <a:lstStyle/>
                    <a:p>
                      <a:pPr algn="ctr"/>
                      <a:r>
                        <a:rPr lang="en-US" sz="700" i="0" noProof="0" dirty="0">
                          <a:solidFill>
                            <a:schemeClr val="bg1"/>
                          </a:solidFill>
                          <a:latin typeface="Calibri" charset="0"/>
                          <a:ea typeface="Calibri" charset="0"/>
                          <a:cs typeface="Calibri" charset="0"/>
                        </a:rPr>
                        <a:t>Average</a:t>
                      </a:r>
                    </a:p>
                  </a:txBody>
                  <a:tcPr marL="30833" marR="30833" marT="15415" marB="1541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92C24E"/>
                    </a:solidFill>
                  </a:tcPr>
                </a:tc>
                <a:tc>
                  <a:txBody>
                    <a:bodyPr/>
                    <a:lstStyle/>
                    <a:p>
                      <a:pPr algn="ctr"/>
                      <a:r>
                        <a:rPr lang="en-US" sz="700" i="0" noProof="0" dirty="0">
                          <a:solidFill>
                            <a:schemeClr val="bg1"/>
                          </a:solidFill>
                          <a:latin typeface="Calibri" charset="0"/>
                          <a:ea typeface="Calibri" charset="0"/>
                          <a:cs typeface="Calibri" charset="0"/>
                        </a:rPr>
                        <a:t>Range</a:t>
                      </a:r>
                    </a:p>
                  </a:txBody>
                  <a:tcPr marL="30833" marR="30833" marT="15415" marB="1541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92C24E"/>
                    </a:solidFill>
                  </a:tcPr>
                </a:tc>
                <a:extLst>
                  <a:ext uri="{0D108BD9-81ED-4DB2-BD59-A6C34878D82A}">
                    <a16:rowId xmlns:a16="http://schemas.microsoft.com/office/drawing/2014/main" val="10000"/>
                  </a:ext>
                </a:extLst>
              </a:tr>
              <a:tr h="150204">
                <a:tc vMerge="1">
                  <a:txBody>
                    <a:bodyPr/>
                    <a:lstStyle/>
                    <a:p>
                      <a:endParaRPr lang="es-ES_tradnl"/>
                    </a:p>
                  </a:txBody>
                  <a:tcPr/>
                </a:tc>
                <a:tc>
                  <a:txBody>
                    <a:bodyPr/>
                    <a:lstStyle/>
                    <a:p>
                      <a:pPr algn="ctr"/>
                      <a:r>
                        <a:rPr lang="en-US" sz="700" i="0" noProof="0" dirty="0">
                          <a:solidFill>
                            <a:schemeClr val="bg1"/>
                          </a:solidFill>
                          <a:latin typeface="Calibri" charset="0"/>
                          <a:ea typeface="Calibri" charset="0"/>
                          <a:cs typeface="Calibri" charset="0"/>
                        </a:rPr>
                        <a:t>1</a:t>
                      </a:r>
                    </a:p>
                  </a:txBody>
                  <a:tcPr marL="30833" marR="30833" marT="15415" marB="1541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92C24E"/>
                    </a:solidFill>
                  </a:tcPr>
                </a:tc>
                <a:tc>
                  <a:txBody>
                    <a:bodyPr/>
                    <a:lstStyle/>
                    <a:p>
                      <a:pPr algn="ctr"/>
                      <a:r>
                        <a:rPr lang="en-US" sz="700" i="0" noProof="0" dirty="0">
                          <a:solidFill>
                            <a:schemeClr val="bg1"/>
                          </a:solidFill>
                          <a:latin typeface="Calibri" charset="0"/>
                          <a:ea typeface="Calibri" charset="0"/>
                          <a:cs typeface="Calibri" charset="0"/>
                        </a:rPr>
                        <a:t>2</a:t>
                      </a:r>
                    </a:p>
                  </a:txBody>
                  <a:tcPr marL="30833" marR="30833" marT="15415" marB="1541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92C24E"/>
                    </a:solidFill>
                  </a:tcPr>
                </a:tc>
                <a:tc>
                  <a:txBody>
                    <a:bodyPr/>
                    <a:lstStyle/>
                    <a:p>
                      <a:pPr algn="ctr"/>
                      <a:r>
                        <a:rPr lang="en-US" sz="700" i="0" noProof="0" dirty="0">
                          <a:solidFill>
                            <a:schemeClr val="bg1"/>
                          </a:solidFill>
                          <a:latin typeface="Calibri" charset="0"/>
                          <a:ea typeface="Calibri" charset="0"/>
                          <a:cs typeface="Calibri" charset="0"/>
                        </a:rPr>
                        <a:t>3</a:t>
                      </a:r>
                    </a:p>
                  </a:txBody>
                  <a:tcPr marL="30833" marR="30833" marT="15415" marB="1541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92C24E"/>
                    </a:solidFill>
                  </a:tcPr>
                </a:tc>
                <a:tc>
                  <a:txBody>
                    <a:bodyPr/>
                    <a:lstStyle/>
                    <a:p>
                      <a:pPr algn="ctr"/>
                      <a:r>
                        <a:rPr lang="en-US" sz="700" i="0" noProof="0" dirty="0">
                          <a:solidFill>
                            <a:schemeClr val="bg1"/>
                          </a:solidFill>
                          <a:latin typeface="Calibri" charset="0"/>
                          <a:ea typeface="Calibri" charset="0"/>
                          <a:cs typeface="Calibri" charset="0"/>
                        </a:rPr>
                        <a:t>4</a:t>
                      </a:r>
                    </a:p>
                  </a:txBody>
                  <a:tcPr marL="30833" marR="30833" marT="15415" marB="1541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92C24E"/>
                    </a:solidFill>
                  </a:tcPr>
                </a:tc>
                <a:tc>
                  <a:txBody>
                    <a:bodyPr/>
                    <a:lstStyle/>
                    <a:p>
                      <a:pPr algn="ctr"/>
                      <a:r>
                        <a:rPr lang="en-US" sz="700" i="0" noProof="0" dirty="0">
                          <a:solidFill>
                            <a:schemeClr val="bg1"/>
                          </a:solidFill>
                          <a:latin typeface="Calibri" charset="0"/>
                          <a:ea typeface="Calibri" charset="0"/>
                          <a:cs typeface="Calibri" charset="0"/>
                        </a:rPr>
                        <a:t>x</a:t>
                      </a:r>
                    </a:p>
                  </a:txBody>
                  <a:tcPr marL="30833" marR="30833" marT="15415" marB="1541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92C24E"/>
                    </a:solidFill>
                  </a:tcPr>
                </a:tc>
                <a:tc>
                  <a:txBody>
                    <a:bodyPr/>
                    <a:lstStyle/>
                    <a:p>
                      <a:pPr algn="ctr"/>
                      <a:r>
                        <a:rPr lang="en-US" sz="700" i="0" noProof="0" dirty="0">
                          <a:solidFill>
                            <a:schemeClr val="bg1"/>
                          </a:solidFill>
                          <a:latin typeface="Calibri" charset="0"/>
                          <a:ea typeface="Calibri" charset="0"/>
                          <a:cs typeface="Calibri" charset="0"/>
                        </a:rPr>
                        <a:t>R</a:t>
                      </a:r>
                    </a:p>
                  </a:txBody>
                  <a:tcPr marL="30833" marR="30833" marT="15415" marB="1541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92C24E"/>
                    </a:solidFill>
                  </a:tcPr>
                </a:tc>
                <a:extLst>
                  <a:ext uri="{0D108BD9-81ED-4DB2-BD59-A6C34878D82A}">
                    <a16:rowId xmlns:a16="http://schemas.microsoft.com/office/drawing/2014/main" val="10001"/>
                  </a:ext>
                </a:extLst>
              </a:tr>
              <a:tr h="150204">
                <a:tc>
                  <a:txBody>
                    <a:bodyPr/>
                    <a:lstStyle/>
                    <a:p>
                      <a:pPr algn="ctr"/>
                      <a:r>
                        <a:rPr lang="es-ES_tradnl" sz="700" dirty="0">
                          <a:latin typeface="Calibri" charset="0"/>
                          <a:ea typeface="Calibri" charset="0"/>
                          <a:cs typeface="Calibri" charset="0"/>
                        </a:rPr>
                        <a:t>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15.85</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0.19</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2"/>
                  </a:ext>
                </a:extLst>
              </a:tr>
              <a:tr h="150204">
                <a:tc>
                  <a:txBody>
                    <a:bodyPr/>
                    <a:lstStyle/>
                    <a:p>
                      <a:pPr algn="ctr"/>
                      <a:r>
                        <a:rPr lang="es-ES_tradnl" sz="700" dirty="0">
                          <a:latin typeface="Calibri" charset="0"/>
                          <a:ea typeface="Calibri" charset="0"/>
                          <a:cs typeface="Calibri" charset="0"/>
                        </a:rPr>
                        <a:t>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16.12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15.85</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15.99</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0.27</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3"/>
                  </a:ext>
                </a:extLst>
              </a:tr>
              <a:tr h="150204">
                <a:tc>
                  <a:txBody>
                    <a:bodyPr/>
                    <a:lstStyle/>
                    <a:p>
                      <a:pPr algn="ctr"/>
                      <a:r>
                        <a:rPr lang="es-ES_tradnl" sz="700" dirty="0">
                          <a:latin typeface="Calibri" charset="0"/>
                          <a:ea typeface="Calibri" charset="0"/>
                          <a:cs typeface="Calibri" charset="0"/>
                        </a:rPr>
                        <a:t>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0.17</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4"/>
                  </a:ext>
                </a:extLst>
              </a:tr>
              <a:tr h="150204">
                <a:tc>
                  <a:txBody>
                    <a:bodyPr/>
                    <a:lstStyle/>
                    <a:p>
                      <a:pPr algn="ctr"/>
                      <a:r>
                        <a:rPr lang="es-ES_tradnl" sz="700" dirty="0">
                          <a:latin typeface="Calibri" charset="0"/>
                          <a:ea typeface="Calibri" charset="0"/>
                          <a:cs typeface="Calibri" charset="0"/>
                        </a:rPr>
                        <a:t>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16.20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15.85</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15.74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0.46</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5"/>
                  </a:ext>
                </a:extLst>
              </a:tr>
              <a:tr h="150204">
                <a:tc>
                  <a:txBody>
                    <a:bodyPr/>
                    <a:lstStyle/>
                    <a:p>
                      <a:pPr algn="ctr"/>
                      <a:r>
                        <a:rPr lang="es-ES_tradnl" sz="700" dirty="0">
                          <a:latin typeface="Calibri" charset="0"/>
                          <a:ea typeface="Calibri" charset="0"/>
                          <a:cs typeface="Calibri" charset="0"/>
                        </a:rPr>
                        <a:t>5</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15.74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15.86</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16.21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16.10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15.98</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0.47</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6"/>
                  </a:ext>
                </a:extLst>
              </a:tr>
              <a:tr h="150204">
                <a:tc>
                  <a:txBody>
                    <a:bodyPr/>
                    <a:lstStyle/>
                    <a:p>
                      <a:pPr algn="ctr"/>
                      <a:r>
                        <a:rPr lang="es-ES_tradnl" sz="700" dirty="0">
                          <a:latin typeface="Calibri" charset="0"/>
                          <a:ea typeface="Calibri" charset="0"/>
                          <a:cs typeface="Calibri" charset="0"/>
                        </a:rPr>
                        <a:t>6</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16.14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0.20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7"/>
                  </a:ext>
                </a:extLst>
              </a:tr>
              <a:tr h="150204">
                <a:tc>
                  <a:txBody>
                    <a:bodyPr/>
                    <a:lstStyle/>
                    <a:p>
                      <a:pPr algn="ctr"/>
                      <a:r>
                        <a:rPr lang="es-ES_tradnl" sz="700" dirty="0">
                          <a:latin typeface="Calibri" charset="0"/>
                          <a:ea typeface="Calibri" charset="0"/>
                          <a:cs typeface="Calibri" charset="0"/>
                        </a:rPr>
                        <a:t>7</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700" dirty="0">
                          <a:latin typeface="Calibri" charset="0"/>
                          <a:ea typeface="Calibri" charset="0"/>
                          <a:cs typeface="Calibri" charset="0"/>
                        </a:rPr>
                        <a:t>15.75</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16.21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15.86</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15.96</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0.46</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8"/>
                  </a:ext>
                </a:extLst>
              </a:tr>
              <a:tr h="150204">
                <a:tc>
                  <a:txBody>
                    <a:bodyPr/>
                    <a:lstStyle/>
                    <a:p>
                      <a:pPr algn="ctr"/>
                      <a:r>
                        <a:rPr lang="es-ES_tradnl" sz="700" dirty="0">
                          <a:latin typeface="Calibri" charset="0"/>
                          <a:ea typeface="Calibri" charset="0"/>
                          <a:cs typeface="Calibri" charset="0"/>
                        </a:rPr>
                        <a:t>8</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700" dirty="0">
                          <a:latin typeface="Calibri" charset="0"/>
                          <a:ea typeface="Calibri" charset="0"/>
                          <a:cs typeface="Calibri" charset="0"/>
                        </a:rPr>
                        <a:t>15.82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0.20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9"/>
                  </a:ext>
                </a:extLst>
              </a:tr>
              <a:tr h="150204">
                <a:tc>
                  <a:txBody>
                    <a:bodyPr/>
                    <a:lstStyle/>
                    <a:p>
                      <a:pPr algn="ctr"/>
                      <a:r>
                        <a:rPr lang="es-ES_tradnl" sz="700" dirty="0">
                          <a:latin typeface="Calibri" charset="0"/>
                          <a:ea typeface="Calibri" charset="0"/>
                          <a:cs typeface="Calibri" charset="0"/>
                        </a:rPr>
                        <a:t>9</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15.98</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15.98</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700" dirty="0">
                          <a:latin typeface="Calibri" charset="0"/>
                          <a:ea typeface="Calibri" charset="0"/>
                          <a:cs typeface="Calibri" charset="0"/>
                        </a:rPr>
                        <a:t>15.96</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0.21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0"/>
                  </a:ext>
                </a:extLst>
              </a:tr>
              <a:tr h="150204">
                <a:tc>
                  <a:txBody>
                    <a:bodyPr/>
                    <a:lstStyle/>
                    <a:p>
                      <a:pPr algn="ctr"/>
                      <a:r>
                        <a:rPr lang="es-ES_tradnl" sz="700" dirty="0">
                          <a:latin typeface="Calibri" charset="0"/>
                          <a:ea typeface="Calibri" charset="0"/>
                          <a:cs typeface="Calibri" charset="0"/>
                        </a:rPr>
                        <a:t>10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15.64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15.86</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15.89</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0.30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1"/>
                  </a:ext>
                </a:extLst>
              </a:tr>
              <a:tr h="150204">
                <a:tc>
                  <a:txBody>
                    <a:bodyPr/>
                    <a:lstStyle/>
                    <a:p>
                      <a:pPr algn="ctr"/>
                      <a:r>
                        <a:rPr lang="es-ES_tradnl" sz="700" dirty="0">
                          <a:latin typeface="Calibri" charset="0"/>
                          <a:ea typeface="Calibri" charset="0"/>
                          <a:cs typeface="Calibri" charset="0"/>
                        </a:rPr>
                        <a:t>11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16.11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15.99</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0.29</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2"/>
                  </a:ext>
                </a:extLst>
              </a:tr>
              <a:tr h="150204">
                <a:tc>
                  <a:txBody>
                    <a:bodyPr/>
                    <a:lstStyle/>
                    <a:p>
                      <a:pPr algn="ctr"/>
                      <a:r>
                        <a:rPr lang="es-ES_tradnl" sz="700" dirty="0">
                          <a:latin typeface="Calibri" charset="0"/>
                          <a:ea typeface="Calibri" charset="0"/>
                          <a:cs typeface="Calibri" charset="0"/>
                        </a:rPr>
                        <a:t>12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15.72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15.85</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16.12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16.15</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15.96</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0.43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3"/>
                  </a:ext>
                </a:extLst>
              </a:tr>
              <a:tr h="150204">
                <a:tc>
                  <a:txBody>
                    <a:bodyPr/>
                    <a:lstStyle/>
                    <a:p>
                      <a:pPr algn="ctr"/>
                      <a:r>
                        <a:rPr lang="es-ES_tradnl" sz="700" dirty="0">
                          <a:latin typeface="Calibri" charset="0"/>
                          <a:ea typeface="Calibri" charset="0"/>
                          <a:cs typeface="Calibri" charset="0"/>
                        </a:rPr>
                        <a:t>13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15.85</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15.76</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15.74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15.98</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0.24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4"/>
                  </a:ext>
                </a:extLst>
              </a:tr>
              <a:tr h="150204">
                <a:tc>
                  <a:txBody>
                    <a:bodyPr/>
                    <a:lstStyle/>
                    <a:p>
                      <a:pPr algn="ctr"/>
                      <a:r>
                        <a:rPr lang="es-ES_tradnl" sz="700" dirty="0">
                          <a:latin typeface="Calibri" charset="0"/>
                          <a:ea typeface="Calibri" charset="0"/>
                          <a:cs typeface="Calibri" charset="0"/>
                        </a:rPr>
                        <a:t>14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15.73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15.96</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16.10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0.37</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5"/>
                  </a:ext>
                </a:extLst>
              </a:tr>
              <a:tr h="150204">
                <a:tc>
                  <a:txBody>
                    <a:bodyPr/>
                    <a:lstStyle/>
                    <a:p>
                      <a:pPr algn="ctr"/>
                      <a:r>
                        <a:rPr lang="es-ES_tradnl" sz="700" dirty="0">
                          <a:latin typeface="Calibri" charset="0"/>
                          <a:ea typeface="Calibri" charset="0"/>
                          <a:cs typeface="Calibri" charset="0"/>
                        </a:rPr>
                        <a:t>15</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16.20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16.10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15.89</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16.05</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0.31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6"/>
                  </a:ext>
                </a:extLst>
              </a:tr>
              <a:tr h="150204">
                <a:tc>
                  <a:txBody>
                    <a:bodyPr/>
                    <a:lstStyle/>
                    <a:p>
                      <a:pPr algn="ctr"/>
                      <a:r>
                        <a:rPr lang="es-ES_tradnl" sz="700" dirty="0">
                          <a:latin typeface="Calibri" charset="0"/>
                          <a:ea typeface="Calibri" charset="0"/>
                          <a:cs typeface="Calibri" charset="0"/>
                        </a:rPr>
                        <a:t>16</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16.12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16.08</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15.99</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0.29</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7"/>
                  </a:ext>
                </a:extLst>
              </a:tr>
              <a:tr h="150204">
                <a:tc>
                  <a:txBody>
                    <a:bodyPr/>
                    <a:lstStyle/>
                    <a:p>
                      <a:pPr algn="ctr"/>
                      <a:r>
                        <a:rPr lang="es-ES_tradnl" sz="700" dirty="0">
                          <a:latin typeface="Calibri" charset="0"/>
                          <a:ea typeface="Calibri" charset="0"/>
                          <a:cs typeface="Calibri" charset="0"/>
                        </a:rPr>
                        <a:t>17</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15.68</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15.86</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0.33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8"/>
                  </a:ext>
                </a:extLst>
              </a:tr>
              <a:tr h="150204">
                <a:tc>
                  <a:txBody>
                    <a:bodyPr/>
                    <a:lstStyle/>
                    <a:p>
                      <a:pPr algn="ctr"/>
                      <a:r>
                        <a:rPr lang="es-ES_tradnl" sz="700" dirty="0">
                          <a:latin typeface="Calibri" charset="0"/>
                          <a:ea typeface="Calibri" charset="0"/>
                          <a:cs typeface="Calibri" charset="0"/>
                        </a:rPr>
                        <a:t>18</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15.78</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700" dirty="0">
                          <a:latin typeface="Calibri" charset="0"/>
                          <a:ea typeface="Calibri" charset="0"/>
                          <a:cs typeface="Calibri" charset="0"/>
                        </a:rPr>
                        <a:t>16.11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16.12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0.34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9"/>
                  </a:ext>
                </a:extLst>
              </a:tr>
              <a:tr h="150204">
                <a:tc>
                  <a:txBody>
                    <a:bodyPr/>
                    <a:lstStyle/>
                    <a:p>
                      <a:pPr algn="ctr"/>
                      <a:r>
                        <a:rPr lang="es-ES_tradnl" sz="700" dirty="0">
                          <a:latin typeface="Calibri" charset="0"/>
                          <a:ea typeface="Calibri" charset="0"/>
                          <a:cs typeface="Calibri" charset="0"/>
                        </a:rPr>
                        <a:t>19</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16.05</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700" dirty="0">
                          <a:latin typeface="Calibri" charset="0"/>
                          <a:ea typeface="Calibri" charset="0"/>
                          <a:cs typeface="Calibri" charset="0"/>
                        </a:rPr>
                        <a:t>16.12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15.98</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0.28</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0"/>
                  </a:ext>
                </a:extLst>
              </a:tr>
              <a:tr h="150204">
                <a:tc>
                  <a:txBody>
                    <a:bodyPr/>
                    <a:lstStyle/>
                    <a:p>
                      <a:pPr algn="ctr"/>
                      <a:r>
                        <a:rPr lang="es-ES_tradnl" sz="700" dirty="0">
                          <a:latin typeface="Calibri" charset="0"/>
                          <a:ea typeface="Calibri" charset="0"/>
                          <a:cs typeface="Calibri" charset="0"/>
                        </a:rPr>
                        <a:t>20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16.09</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16.12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0.20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1"/>
                  </a:ext>
                </a:extLst>
              </a:tr>
              <a:tr h="150204">
                <a:tc>
                  <a:txBody>
                    <a:bodyPr/>
                    <a:lstStyle/>
                    <a:p>
                      <a:pPr algn="ctr"/>
                      <a:r>
                        <a:rPr lang="es-ES_tradnl" sz="700" dirty="0">
                          <a:latin typeface="Calibri" charset="0"/>
                          <a:ea typeface="Calibri" charset="0"/>
                          <a:cs typeface="Calibri" charset="0"/>
                        </a:rPr>
                        <a:t>21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16.11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15.88</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0.23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2"/>
                  </a:ext>
                </a:extLst>
              </a:tr>
              <a:tr h="150204">
                <a:tc>
                  <a:txBody>
                    <a:bodyPr/>
                    <a:lstStyle/>
                    <a:p>
                      <a:pPr algn="ctr"/>
                      <a:r>
                        <a:rPr lang="es-ES_tradnl" sz="700" dirty="0">
                          <a:latin typeface="Calibri" charset="0"/>
                          <a:ea typeface="Calibri" charset="0"/>
                          <a:cs typeface="Calibri" charset="0"/>
                        </a:rPr>
                        <a:t>22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15.98</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15.89</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15.89</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0.16</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3"/>
                  </a:ext>
                </a:extLst>
              </a:tr>
              <a:tr h="150204">
                <a:tc>
                  <a:txBody>
                    <a:bodyPr/>
                    <a:lstStyle/>
                    <a:p>
                      <a:pPr algn="ctr"/>
                      <a:r>
                        <a:rPr lang="es-ES_tradnl" sz="700" dirty="0">
                          <a:latin typeface="Calibri" charset="0"/>
                          <a:ea typeface="Calibri" charset="0"/>
                          <a:cs typeface="Calibri" charset="0"/>
                        </a:rPr>
                        <a:t>23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16.05</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15.73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700" dirty="0">
                          <a:latin typeface="Calibri" charset="0"/>
                          <a:ea typeface="Calibri" charset="0"/>
                          <a:cs typeface="Calibri" charset="0"/>
                        </a:rPr>
                        <a:t>15.73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15.86</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0.32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4"/>
                  </a:ext>
                </a:extLst>
              </a:tr>
              <a:tr h="150204">
                <a:tc>
                  <a:txBody>
                    <a:bodyPr/>
                    <a:lstStyle/>
                    <a:p>
                      <a:pPr algn="ctr"/>
                      <a:r>
                        <a:rPr lang="es-ES_tradnl" sz="700" dirty="0">
                          <a:latin typeface="Calibri" charset="0"/>
                          <a:ea typeface="Calibri" charset="0"/>
                          <a:cs typeface="Calibri" charset="0"/>
                        </a:rPr>
                        <a:t>24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700" dirty="0">
                          <a:latin typeface="Calibri" charset="0"/>
                          <a:ea typeface="Calibri" charset="0"/>
                          <a:cs typeface="Calibri" charset="0"/>
                        </a:rPr>
                        <a:t>16.01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15.89</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700" dirty="0">
                          <a:latin typeface="Calibri" charset="0"/>
                          <a:ea typeface="Calibri" charset="0"/>
                          <a:cs typeface="Calibri" charset="0"/>
                        </a:rPr>
                        <a:t>15.86</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700" dirty="0">
                          <a:latin typeface="Calibri" charset="0"/>
                          <a:ea typeface="Calibri" charset="0"/>
                          <a:cs typeface="Calibri" charset="0"/>
                        </a:rPr>
                        <a:t>15.94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0.15</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5"/>
                  </a:ext>
                </a:extLst>
              </a:tr>
              <a:tr h="150204">
                <a:tc>
                  <a:txBody>
                    <a:bodyPr/>
                    <a:lstStyle/>
                    <a:p>
                      <a:pPr algn="ctr"/>
                      <a:r>
                        <a:rPr lang="es-ES_tradnl" sz="700" dirty="0">
                          <a:latin typeface="Calibri" charset="0"/>
                          <a:ea typeface="Calibri" charset="0"/>
                          <a:cs typeface="Calibri" charset="0"/>
                        </a:rPr>
                        <a:t>25</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700" dirty="0">
                          <a:latin typeface="Calibri" charset="0"/>
                          <a:ea typeface="Calibri" charset="0"/>
                          <a:cs typeface="Calibri" charset="0"/>
                        </a:rPr>
                        <a:t>16.08</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16.08</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700" dirty="0">
                          <a:latin typeface="Calibri" charset="0"/>
                          <a:ea typeface="Calibri" charset="0"/>
                          <a:cs typeface="Calibri" charset="0"/>
                        </a:rPr>
                        <a:t>15.92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15.98</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700" dirty="0">
                          <a:latin typeface="Calibri" charset="0"/>
                          <a:ea typeface="Calibri" charset="0"/>
                          <a:cs typeface="Calibri" charset="0"/>
                        </a:rPr>
                        <a:t>0.30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6"/>
                  </a:ext>
                </a:extLst>
              </a:tr>
              <a:tr h="150204">
                <a:tc gridSpan="5">
                  <a:txBody>
                    <a:bodyPr/>
                    <a:lstStyle/>
                    <a:p>
                      <a:pPr marL="0" indent="133350" algn="l">
                        <a:tabLst/>
                      </a:pPr>
                      <a:r>
                        <a:rPr lang="es-ES_tradnl" sz="700" b="1" dirty="0">
                          <a:latin typeface="Calibri" charset="0"/>
                          <a:ea typeface="Calibri" charset="0"/>
                          <a:cs typeface="Calibri" charset="0"/>
                        </a:rPr>
                        <a:t>Total</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92C24E">
                        <a:alpha val="69804"/>
                      </a:srgb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hMerge="1">
                  <a:txBody>
                    <a:bodyPr/>
                    <a:lstStyle/>
                    <a:p>
                      <a:pPr algn="ct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hMerge="1">
                  <a:txBody>
                    <a:bodyPr/>
                    <a:lstStyle/>
                    <a:p>
                      <a:pPr algn="ct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b="1" dirty="0">
                          <a:latin typeface="Calibri" charset="0"/>
                          <a:ea typeface="Calibri" charset="0"/>
                          <a:cs typeface="Calibri" charset="0"/>
                        </a:rPr>
                        <a:t>398.75</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92C24E">
                        <a:alpha val="69804"/>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700" b="1" dirty="0">
                          <a:latin typeface="Calibri" charset="0"/>
                          <a:ea typeface="Calibri" charset="0"/>
                          <a:cs typeface="Calibri" charset="0"/>
                        </a:rPr>
                        <a:t>7.17</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92C24E">
                        <a:alpha val="69804"/>
                      </a:srgbClr>
                    </a:solidFill>
                  </a:tcPr>
                </a:tc>
                <a:extLst>
                  <a:ext uri="{0D108BD9-81ED-4DB2-BD59-A6C34878D82A}">
                    <a16:rowId xmlns:a16="http://schemas.microsoft.com/office/drawing/2014/main" val="10027"/>
                  </a:ext>
                </a:extLst>
              </a:tr>
            </a:tbl>
          </a:graphicData>
        </a:graphic>
      </p:graphicFrame>
      <p:sp>
        <p:nvSpPr>
          <p:cNvPr id="6" name="CuadroTexto 5"/>
          <p:cNvSpPr txBox="1"/>
          <p:nvPr/>
        </p:nvSpPr>
        <p:spPr>
          <a:xfrm>
            <a:off x="6597650" y="1017978"/>
            <a:ext cx="171450" cy="369332"/>
          </a:xfrm>
          <a:prstGeom prst="rect">
            <a:avLst/>
          </a:prstGeom>
          <a:noFill/>
        </p:spPr>
        <p:txBody>
          <a:bodyPr wrap="square" rtlCol="0">
            <a:spAutoFit/>
          </a:bodyPr>
          <a:lstStyle/>
          <a:p>
            <a:r>
              <a:rPr lang="es-ES_tradnl">
                <a:solidFill>
                  <a:schemeClr val="bg1"/>
                </a:solidFill>
                <a:latin typeface="Calibri Light" charset="0"/>
                <a:ea typeface="Calibri Light" charset="0"/>
                <a:cs typeface="Calibri Light" charset="0"/>
              </a:rPr>
              <a:t>-</a:t>
            </a:r>
          </a:p>
        </p:txBody>
      </p:sp>
      <p:sp>
        <p:nvSpPr>
          <p:cNvPr id="7" name="Rectángulo 6"/>
          <p:cNvSpPr/>
          <p:nvPr/>
        </p:nvSpPr>
        <p:spPr>
          <a:xfrm>
            <a:off x="6397625" y="1101725"/>
            <a:ext cx="66675" cy="149225"/>
          </a:xfrm>
          <a:prstGeom prst="rect">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 name="Rectángulo 7"/>
          <p:cNvSpPr/>
          <p:nvPr/>
        </p:nvSpPr>
        <p:spPr>
          <a:xfrm>
            <a:off x="4472640" y="1101725"/>
            <a:ext cx="66675" cy="149225"/>
          </a:xfrm>
          <a:prstGeom prst="rect">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 name="Rectángulo 8"/>
          <p:cNvSpPr/>
          <p:nvPr/>
        </p:nvSpPr>
        <p:spPr>
          <a:xfrm>
            <a:off x="4929840" y="1184275"/>
            <a:ext cx="83485" cy="139699"/>
          </a:xfrm>
          <a:prstGeom prst="rect">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 name="Rectángulo 9"/>
          <p:cNvSpPr/>
          <p:nvPr/>
        </p:nvSpPr>
        <p:spPr>
          <a:xfrm>
            <a:off x="5428315" y="1184275"/>
            <a:ext cx="83485" cy="139699"/>
          </a:xfrm>
          <a:prstGeom prst="rect">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1" name="Rectángulo 10"/>
          <p:cNvSpPr/>
          <p:nvPr/>
        </p:nvSpPr>
        <p:spPr>
          <a:xfrm>
            <a:off x="5917265" y="1184275"/>
            <a:ext cx="83485" cy="139699"/>
          </a:xfrm>
          <a:prstGeom prst="rect">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2" name="Rectángulo 11"/>
          <p:cNvSpPr/>
          <p:nvPr/>
        </p:nvSpPr>
        <p:spPr>
          <a:xfrm>
            <a:off x="6917390" y="913415"/>
            <a:ext cx="83485" cy="410559"/>
          </a:xfrm>
          <a:prstGeom prst="rect">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3" name="Rectángulo 12"/>
          <p:cNvSpPr/>
          <p:nvPr/>
        </p:nvSpPr>
        <p:spPr>
          <a:xfrm>
            <a:off x="7384115" y="913415"/>
            <a:ext cx="83485" cy="410559"/>
          </a:xfrm>
          <a:prstGeom prst="rect">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 name="Rectángulo 13"/>
          <p:cNvSpPr/>
          <p:nvPr/>
        </p:nvSpPr>
        <p:spPr>
          <a:xfrm>
            <a:off x="6473826" y="913415"/>
            <a:ext cx="63500" cy="410559"/>
          </a:xfrm>
          <a:prstGeom prst="rect">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 name="Rectángulo 14"/>
          <p:cNvSpPr/>
          <p:nvPr/>
        </p:nvSpPr>
        <p:spPr>
          <a:xfrm>
            <a:off x="4423426" y="915516"/>
            <a:ext cx="91424" cy="408457"/>
          </a:xfrm>
          <a:prstGeom prst="rect">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 name="Rectángulo 15"/>
          <p:cNvSpPr/>
          <p:nvPr/>
        </p:nvSpPr>
        <p:spPr>
          <a:xfrm>
            <a:off x="6397625" y="915516"/>
            <a:ext cx="91424" cy="408457"/>
          </a:xfrm>
          <a:prstGeom prst="rect">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Tree>
    <p:extLst>
      <p:ext uri="{BB962C8B-B14F-4D97-AF65-F5344CB8AC3E}">
        <p14:creationId xmlns:p14="http://schemas.microsoft.com/office/powerpoint/2010/main" val="818638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8079448" cy="3571299"/>
          </a:xfrm>
          <a:prstGeom prst="rect">
            <a:avLst/>
          </a:prstGeom>
        </p:spPr>
        <p:txBody>
          <a:bodyPr wrap="square" lIns="0" tIns="0" rIns="0" bIns="46800">
            <a:spAutoFit/>
          </a:bodyPr>
          <a:lstStyle/>
          <a:p>
            <a:pPr marL="223838" indent="-223838">
              <a:spcAft>
                <a:spcPts val="600"/>
              </a:spcAft>
              <a:buFont typeface="+mj-lt"/>
              <a:buAutoNum type="arabicPeriod" startAt="3"/>
            </a:pPr>
            <a:r>
              <a:rPr lang="en-US" sz="1600" b="1" dirty="0">
                <a:solidFill>
                  <a:srgbClr val="714FA0"/>
                </a:solidFill>
                <a:latin typeface="Calibri" charset="0"/>
                <a:ea typeface="Calibri" charset="0"/>
                <a:cs typeface="Calibri" charset="0"/>
              </a:rPr>
              <a:t>GRÁFICAS DE CONTROL</a:t>
            </a:r>
          </a:p>
          <a:p>
            <a:pPr marL="404813" indent="-180975">
              <a:buFont typeface="Arial" charset="0"/>
              <a:buChar char="•"/>
            </a:pPr>
            <a:r>
              <a:rPr lang="es-PE" altLang="es-PE" sz="1600" dirty="0">
                <a:latin typeface="Calibri" charset="0"/>
                <a:ea typeface="Calibri" charset="0"/>
                <a:cs typeface="Calibri" charset="0"/>
              </a:rPr>
              <a:t>Si el rango promedio para las 25 muestras es 0.29 (calculado como 7.17 / 25) y el promedio de las medias observadas es 15.95 . </a:t>
            </a:r>
          </a:p>
          <a:p>
            <a:pPr marL="404813" indent="-180975">
              <a:buFont typeface="Arial" charset="0"/>
              <a:buChar char="•"/>
            </a:pPr>
            <a:endParaRPr lang="es-PE" altLang="es-PE" sz="1600" dirty="0">
              <a:latin typeface="Calibri" charset="0"/>
              <a:ea typeface="Calibri" charset="0"/>
              <a:cs typeface="Calibri" charset="0"/>
            </a:endParaRPr>
          </a:p>
          <a:p>
            <a:pPr marL="404813" indent="-180975">
              <a:buFont typeface="Arial" charset="0"/>
              <a:buChar char="•"/>
            </a:pPr>
            <a:r>
              <a:rPr lang="es-PE" altLang="es-PE" sz="1600" dirty="0">
                <a:latin typeface="Calibri" charset="0"/>
                <a:ea typeface="Calibri" charset="0"/>
                <a:cs typeface="Calibri" charset="0"/>
              </a:rPr>
              <a:t>El valor de A</a:t>
            </a:r>
            <a:r>
              <a:rPr lang="es-PE" altLang="es-PE" sz="1600" baseline="-25000" dirty="0">
                <a:latin typeface="Calibri" charset="0"/>
                <a:ea typeface="Calibri" charset="0"/>
                <a:cs typeface="Calibri" charset="0"/>
              </a:rPr>
              <a:t>2 </a:t>
            </a:r>
            <a:r>
              <a:rPr lang="es-PE" altLang="es-PE" sz="1600" dirty="0">
                <a:latin typeface="Calibri" charset="0"/>
                <a:ea typeface="Calibri" charset="0"/>
                <a:cs typeface="Calibri" charset="0"/>
              </a:rPr>
              <a:t>= es obtenido de la tabla estándar.	</a:t>
            </a:r>
          </a:p>
          <a:p>
            <a:pPr marL="404813" indent="-180975">
              <a:buFont typeface="Arial" charset="0"/>
              <a:buChar char="•"/>
            </a:pPr>
            <a:endParaRPr lang="es-PE" altLang="es-PE" sz="1600" dirty="0">
              <a:latin typeface="Calibri" charset="0"/>
              <a:ea typeface="Calibri" charset="0"/>
              <a:cs typeface="Calibri" charset="0"/>
            </a:endParaRPr>
          </a:p>
          <a:p>
            <a:pPr marL="404813" indent="-180975">
              <a:buFont typeface="Arial" charset="0"/>
              <a:buChar char="•"/>
            </a:pPr>
            <a:r>
              <a:rPr lang="es-PE" altLang="es-PE" sz="1600" dirty="0">
                <a:latin typeface="Calibri" charset="0"/>
                <a:ea typeface="Calibri" charset="0"/>
                <a:cs typeface="Calibri" charset="0"/>
              </a:rPr>
              <a:t>El centro de la tabla de control es = </a:t>
            </a:r>
          </a:p>
          <a:p>
            <a:pPr marL="584200" indent="-179388">
              <a:buFont typeface="Arial" charset="0"/>
              <a:buChar char="•"/>
            </a:pPr>
            <a:r>
              <a:rPr lang="es-PE" altLang="es-PE" sz="1600" dirty="0">
                <a:latin typeface="Calibri" charset="0"/>
                <a:ea typeface="Calibri" charset="0"/>
                <a:cs typeface="Calibri" charset="0"/>
              </a:rPr>
              <a:t>CL = 15.95</a:t>
            </a:r>
          </a:p>
          <a:p>
            <a:pPr marL="584200" indent="-179388">
              <a:buFont typeface="Arial" charset="0"/>
              <a:buChar char="•"/>
            </a:pPr>
            <a:endParaRPr lang="es-PE" altLang="es-PE" sz="1600" dirty="0">
              <a:latin typeface="Calibri" charset="0"/>
              <a:ea typeface="Calibri" charset="0"/>
              <a:cs typeface="Calibri" charset="0"/>
            </a:endParaRPr>
          </a:p>
          <a:p>
            <a:pPr marL="584200" indent="-179388">
              <a:buFont typeface="Arial" charset="0"/>
              <a:buChar char="•"/>
            </a:pPr>
            <a:r>
              <a:rPr lang="es-PE" altLang="es-PE" sz="1600" dirty="0">
                <a:latin typeface="Calibri" charset="0"/>
                <a:ea typeface="Calibri" charset="0"/>
                <a:cs typeface="Calibri" charset="0"/>
              </a:rPr>
              <a:t>UCL =  </a:t>
            </a:r>
            <a:r>
              <a:rPr lang="es-PE" altLang="es-PE" sz="1600" u="sng" dirty="0">
                <a:latin typeface="Calibri" charset="0"/>
                <a:ea typeface="Calibri" charset="0"/>
                <a:cs typeface="Calibri" charset="0"/>
              </a:rPr>
              <a:t>x </a:t>
            </a:r>
            <a:r>
              <a:rPr lang="es-PE" altLang="es-PE" sz="1600" dirty="0">
                <a:latin typeface="Calibri" charset="0"/>
                <a:ea typeface="Calibri" charset="0"/>
                <a:cs typeface="Calibri" charset="0"/>
              </a:rPr>
              <a:t>+ A</a:t>
            </a:r>
            <a:r>
              <a:rPr lang="es-PE" altLang="es-PE" sz="1600" baseline="-25000" dirty="0">
                <a:latin typeface="Calibri" charset="0"/>
                <a:ea typeface="Calibri" charset="0"/>
                <a:cs typeface="Calibri" charset="0"/>
              </a:rPr>
              <a:t>2 </a:t>
            </a:r>
            <a:r>
              <a:rPr lang="es-PE" altLang="es-PE" sz="1600" u="sng" dirty="0">
                <a:latin typeface="Calibri" charset="0"/>
                <a:ea typeface="Calibri" charset="0"/>
                <a:cs typeface="Calibri" charset="0"/>
              </a:rPr>
              <a:t>R </a:t>
            </a:r>
          </a:p>
          <a:p>
            <a:pPr marL="584200" indent="-179388">
              <a:buFont typeface="Arial" charset="0"/>
              <a:buChar char="•"/>
            </a:pPr>
            <a:r>
              <a:rPr lang="es-PE" altLang="es-PE" sz="1600" dirty="0">
                <a:latin typeface="Calibri" charset="0"/>
                <a:ea typeface="Calibri" charset="0"/>
                <a:cs typeface="Calibri" charset="0"/>
              </a:rPr>
              <a:t>LCL =  </a:t>
            </a:r>
            <a:r>
              <a:rPr lang="es-PE" altLang="es-PE" sz="1600" u="sng" dirty="0">
                <a:latin typeface="Calibri" charset="0"/>
                <a:ea typeface="Calibri" charset="0"/>
                <a:cs typeface="Calibri" charset="0"/>
              </a:rPr>
              <a:t>x </a:t>
            </a:r>
            <a:r>
              <a:rPr lang="es-PE" altLang="es-PE" sz="1600" dirty="0">
                <a:latin typeface="Calibri" charset="0"/>
                <a:ea typeface="Calibri" charset="0"/>
                <a:cs typeface="Calibri" charset="0"/>
              </a:rPr>
              <a:t>- A</a:t>
            </a:r>
            <a:r>
              <a:rPr lang="es-PE" altLang="es-PE" sz="1600" baseline="-25000" dirty="0">
                <a:latin typeface="Calibri" charset="0"/>
                <a:ea typeface="Calibri" charset="0"/>
                <a:cs typeface="Calibri" charset="0"/>
              </a:rPr>
              <a:t>2 </a:t>
            </a:r>
            <a:r>
              <a:rPr lang="es-PE" altLang="es-PE" sz="1600" u="sng" dirty="0">
                <a:latin typeface="Calibri" charset="0"/>
                <a:ea typeface="Calibri" charset="0"/>
                <a:cs typeface="Calibri" charset="0"/>
              </a:rPr>
              <a:t>R</a:t>
            </a:r>
          </a:p>
          <a:p>
            <a:pPr marL="584200" indent="-179388">
              <a:buFont typeface="Arial" charset="0"/>
              <a:buChar char="•"/>
            </a:pPr>
            <a:endParaRPr lang="es-PE" altLang="es-PE" sz="1600" dirty="0">
              <a:latin typeface="Calibri" charset="0"/>
              <a:ea typeface="Calibri" charset="0"/>
              <a:cs typeface="Calibri" charset="0"/>
            </a:endParaRPr>
          </a:p>
          <a:p>
            <a:pPr marL="584200" indent="-179388">
              <a:buFont typeface="Arial" charset="0"/>
              <a:buChar char="•"/>
            </a:pPr>
            <a:r>
              <a:rPr lang="es-PE" altLang="es-PE" sz="1600" dirty="0">
                <a:latin typeface="Calibri" charset="0"/>
                <a:ea typeface="Calibri" charset="0"/>
                <a:cs typeface="Calibri" charset="0"/>
              </a:rPr>
              <a:t>UCL = 15.95 + (0.73) (0.29) = 16.16</a:t>
            </a:r>
          </a:p>
          <a:p>
            <a:pPr marL="584200" indent="-179388">
              <a:buFont typeface="Arial" charset="0"/>
              <a:buChar char="•"/>
            </a:pPr>
            <a:r>
              <a:rPr lang="es-PE" altLang="es-PE" sz="1600" dirty="0">
                <a:latin typeface="Calibri" charset="0"/>
                <a:ea typeface="Calibri" charset="0"/>
                <a:cs typeface="Calibri" charset="0"/>
              </a:rPr>
              <a:t>LCL  = 15.95 -  (0.73) (0.29) = 15.74</a:t>
            </a:r>
          </a:p>
        </p:txBody>
      </p:sp>
    </p:spTree>
    <p:extLst>
      <p:ext uri="{BB962C8B-B14F-4D97-AF65-F5344CB8AC3E}">
        <p14:creationId xmlns:p14="http://schemas.microsoft.com/office/powerpoint/2010/main" val="331225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8079448" cy="293478"/>
          </a:xfrm>
          <a:prstGeom prst="rect">
            <a:avLst/>
          </a:prstGeom>
        </p:spPr>
        <p:txBody>
          <a:bodyPr wrap="square" lIns="0" tIns="0" rIns="0" bIns="46800">
            <a:spAutoFit/>
          </a:bodyPr>
          <a:lstStyle/>
          <a:p>
            <a:pPr marL="223838" indent="-223838">
              <a:spcAft>
                <a:spcPts val="600"/>
              </a:spcAft>
              <a:buFont typeface="+mj-lt"/>
              <a:buAutoNum type="arabicPeriod" startAt="3"/>
            </a:pPr>
            <a:r>
              <a:rPr lang="en-US" sz="1600" b="1" dirty="0">
                <a:solidFill>
                  <a:srgbClr val="714FA0"/>
                </a:solidFill>
                <a:latin typeface="Calibri" charset="0"/>
                <a:ea typeface="Calibri" charset="0"/>
                <a:cs typeface="Calibri" charset="0"/>
              </a:rPr>
              <a:t>GRÁFICAS DE CONTROL</a:t>
            </a:r>
            <a:endParaRPr lang="es-PE" altLang="es-PE" sz="1600" dirty="0">
              <a:latin typeface="Calibri" charset="0"/>
              <a:ea typeface="Calibri" charset="0"/>
              <a:cs typeface="Calibri" charset="0"/>
            </a:endParaRPr>
          </a:p>
        </p:txBody>
      </p:sp>
      <p:graphicFrame>
        <p:nvGraphicFramePr>
          <p:cNvPr id="5" name="Tabla 4"/>
          <p:cNvGraphicFramePr>
            <a:graphicFrameLocks noGrp="1"/>
          </p:cNvGraphicFramePr>
          <p:nvPr>
            <p:extLst>
              <p:ext uri="{D42A27DB-BD31-4B8C-83A1-F6EECF244321}">
                <p14:modId xmlns:p14="http://schemas.microsoft.com/office/powerpoint/2010/main" val="1633808153"/>
              </p:ext>
            </p:extLst>
          </p:nvPr>
        </p:nvGraphicFramePr>
        <p:xfrm>
          <a:off x="5421436" y="901320"/>
          <a:ext cx="3254252" cy="4360637"/>
        </p:xfrm>
        <a:graphic>
          <a:graphicData uri="http://schemas.openxmlformats.org/drawingml/2006/table">
            <a:tbl>
              <a:tblPr firstRow="1" bandRow="1">
                <a:tableStyleId>{5C22544A-7EE6-4342-B048-85BDC9FD1C3A}</a:tableStyleId>
              </a:tblPr>
              <a:tblGrid>
                <a:gridCol w="813563">
                  <a:extLst>
                    <a:ext uri="{9D8B030D-6E8A-4147-A177-3AD203B41FA5}">
                      <a16:colId xmlns:a16="http://schemas.microsoft.com/office/drawing/2014/main" val="20000"/>
                    </a:ext>
                  </a:extLst>
                </a:gridCol>
                <a:gridCol w="813563">
                  <a:extLst>
                    <a:ext uri="{9D8B030D-6E8A-4147-A177-3AD203B41FA5}">
                      <a16:colId xmlns:a16="http://schemas.microsoft.com/office/drawing/2014/main" val="20001"/>
                    </a:ext>
                  </a:extLst>
                </a:gridCol>
                <a:gridCol w="813563">
                  <a:extLst>
                    <a:ext uri="{9D8B030D-6E8A-4147-A177-3AD203B41FA5}">
                      <a16:colId xmlns:a16="http://schemas.microsoft.com/office/drawing/2014/main" val="20002"/>
                    </a:ext>
                  </a:extLst>
                </a:gridCol>
                <a:gridCol w="813563">
                  <a:extLst>
                    <a:ext uri="{9D8B030D-6E8A-4147-A177-3AD203B41FA5}">
                      <a16:colId xmlns:a16="http://schemas.microsoft.com/office/drawing/2014/main" val="20003"/>
                    </a:ext>
                  </a:extLst>
                </a:gridCol>
              </a:tblGrid>
              <a:tr h="397241">
                <a:tc gridSpan="4">
                  <a:txBody>
                    <a:bodyPr/>
                    <a:lstStyle/>
                    <a:p>
                      <a:r>
                        <a:rPr lang="en-US" sz="800" b="0" i="0" noProof="0" dirty="0">
                          <a:latin typeface="Calibri" panose="020F0502020204030204" pitchFamily="34" charset="0"/>
                        </a:rPr>
                        <a:t>Sample Size </a:t>
                      </a:r>
                      <a:r>
                        <a:rPr lang="es-ES_tradnl" sz="800" i="1" dirty="0"/>
                        <a:t>n</a:t>
                      </a:r>
                    </a:p>
                  </a:txBody>
                  <a:tcPr marL="39945" marR="39945" marT="19972" marB="1997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92C24E"/>
                    </a:solidFill>
                  </a:tcPr>
                </a:tc>
                <a:tc hMerge="1">
                  <a:txBody>
                    <a:bodyPr/>
                    <a:lstStyle/>
                    <a:p>
                      <a:endParaRPr lang="es-ES_tradnl" sz="700" dirty="0"/>
                    </a:p>
                  </a:txBody>
                  <a:tcPr marL="33998" marR="33998" marT="16999" marB="16999"/>
                </a:tc>
                <a:tc hMerge="1">
                  <a:txBody>
                    <a:bodyPr/>
                    <a:lstStyle/>
                    <a:p>
                      <a:endParaRPr lang="es-ES_tradnl" sz="700" dirty="0"/>
                    </a:p>
                  </a:txBody>
                  <a:tcPr marL="33998" marR="33998" marT="16999" marB="16999"/>
                </a:tc>
                <a:tc hMerge="1">
                  <a:txBody>
                    <a:bodyPr/>
                    <a:lstStyle/>
                    <a:p>
                      <a:endParaRPr lang="es-ES_tradnl" sz="700"/>
                    </a:p>
                  </a:txBody>
                  <a:tcPr marL="33998" marR="33998" marT="16999" marB="16999"/>
                </a:tc>
                <a:extLst>
                  <a:ext uri="{0D108BD9-81ED-4DB2-BD59-A6C34878D82A}">
                    <a16:rowId xmlns:a16="http://schemas.microsoft.com/office/drawing/2014/main" val="10000"/>
                  </a:ext>
                </a:extLst>
              </a:tr>
              <a:tr h="165284">
                <a:tc>
                  <a:txBody>
                    <a:bodyPr/>
                    <a:lstStyle/>
                    <a:p>
                      <a:pPr algn="ctr"/>
                      <a:r>
                        <a:rPr lang="es-ES_tradnl" sz="800" b="0" i="0" dirty="0">
                          <a:latin typeface="Calibri" panose="020F0502020204030204" pitchFamily="34" charset="0"/>
                        </a:rPr>
                        <a:t>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1.88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3.27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1"/>
                  </a:ext>
                </a:extLst>
              </a:tr>
              <a:tr h="165284">
                <a:tc>
                  <a:txBody>
                    <a:bodyPr/>
                    <a:lstStyle/>
                    <a:p>
                      <a:pPr algn="ctr"/>
                      <a:r>
                        <a:rPr lang="es-ES_tradnl" sz="800" b="0" i="0" dirty="0">
                          <a:latin typeface="Calibri" panose="020F0502020204030204" pitchFamily="34" charset="0"/>
                        </a:rPr>
                        <a:t>3</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1.02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2.57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2"/>
                  </a:ext>
                </a:extLst>
              </a:tr>
              <a:tr h="165284">
                <a:tc>
                  <a:txBody>
                    <a:bodyPr/>
                    <a:lstStyle/>
                    <a:p>
                      <a:pPr algn="ctr"/>
                      <a:r>
                        <a:rPr lang="es-ES_tradnl" sz="800" b="0" i="0" dirty="0">
                          <a:latin typeface="Calibri" panose="020F0502020204030204" pitchFamily="34" charset="0"/>
                        </a:rPr>
                        <a:t>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0.73</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2.28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3"/>
                  </a:ext>
                </a:extLst>
              </a:tr>
              <a:tr h="165284">
                <a:tc>
                  <a:txBody>
                    <a:bodyPr/>
                    <a:lstStyle/>
                    <a:p>
                      <a:pPr algn="ctr"/>
                      <a:r>
                        <a:rPr lang="es-ES_tradnl" sz="800" b="0" i="0" dirty="0">
                          <a:latin typeface="Calibri" panose="020F0502020204030204" pitchFamily="34" charset="0"/>
                        </a:rPr>
                        <a:t>5</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0.58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2.11</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4"/>
                  </a:ext>
                </a:extLst>
              </a:tr>
              <a:tr h="165284">
                <a:tc>
                  <a:txBody>
                    <a:bodyPr/>
                    <a:lstStyle/>
                    <a:p>
                      <a:pPr algn="ctr"/>
                      <a:r>
                        <a:rPr lang="es-ES_tradnl" sz="800" b="0" i="0" dirty="0">
                          <a:latin typeface="Calibri" panose="020F0502020204030204" pitchFamily="34" charset="0"/>
                        </a:rPr>
                        <a:t>6</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2.00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5"/>
                  </a:ext>
                </a:extLst>
              </a:tr>
              <a:tr h="165284">
                <a:tc>
                  <a:txBody>
                    <a:bodyPr/>
                    <a:lstStyle/>
                    <a:p>
                      <a:pPr algn="ctr"/>
                      <a:r>
                        <a:rPr lang="es-ES_tradnl" sz="800" b="0" i="0" dirty="0">
                          <a:latin typeface="Calibri" panose="020F0502020204030204" pitchFamily="34" charset="0"/>
                        </a:rPr>
                        <a:t>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0.08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1.92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6"/>
                  </a:ext>
                </a:extLst>
              </a:tr>
              <a:tr h="165284">
                <a:tc>
                  <a:txBody>
                    <a:bodyPr/>
                    <a:lstStyle/>
                    <a:p>
                      <a:pPr algn="ctr"/>
                      <a:r>
                        <a:rPr lang="es-ES_tradnl" sz="800" b="0" i="0" dirty="0">
                          <a:latin typeface="Calibri" panose="020F0502020204030204" pitchFamily="34" charset="0"/>
                        </a:rPr>
                        <a:t>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0.14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1.86</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7"/>
                  </a:ext>
                </a:extLst>
              </a:tr>
              <a:tr h="165284">
                <a:tc>
                  <a:txBody>
                    <a:bodyPr/>
                    <a:lstStyle/>
                    <a:p>
                      <a:pPr algn="ctr"/>
                      <a:r>
                        <a:rPr lang="es-ES_tradnl" sz="800" b="0" i="0" dirty="0">
                          <a:latin typeface="Calibri" panose="020F0502020204030204" pitchFamily="34" charset="0"/>
                        </a:rPr>
                        <a:t>9</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0.18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1.82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8"/>
                  </a:ext>
                </a:extLst>
              </a:tr>
              <a:tr h="165284">
                <a:tc>
                  <a:txBody>
                    <a:bodyPr/>
                    <a:lstStyle/>
                    <a:p>
                      <a:pPr algn="ctr"/>
                      <a:r>
                        <a:rPr lang="es-ES_tradnl" sz="800" b="0" i="0" dirty="0">
                          <a:latin typeface="Calibri" panose="020F0502020204030204" pitchFamily="34" charset="0"/>
                        </a:rPr>
                        <a:t>10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0.31</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1.78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9"/>
                  </a:ext>
                </a:extLst>
              </a:tr>
              <a:tr h="165284">
                <a:tc>
                  <a:txBody>
                    <a:bodyPr/>
                    <a:lstStyle/>
                    <a:p>
                      <a:pPr algn="ctr"/>
                      <a:r>
                        <a:rPr lang="es-ES_tradnl" sz="800" b="0" i="0" dirty="0">
                          <a:latin typeface="Calibri" panose="020F0502020204030204" pitchFamily="34" charset="0"/>
                        </a:rPr>
                        <a:t>11</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0.29</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0.26</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1.74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0"/>
                  </a:ext>
                </a:extLst>
              </a:tr>
              <a:tr h="165284">
                <a:tc>
                  <a:txBody>
                    <a:bodyPr/>
                    <a:lstStyle/>
                    <a:p>
                      <a:pPr algn="ctr"/>
                      <a:r>
                        <a:rPr lang="es-ES_tradnl" sz="800" b="0" i="0" dirty="0">
                          <a:latin typeface="Calibri" panose="020F0502020204030204" pitchFamily="34" charset="0"/>
                        </a:rPr>
                        <a:t>12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1.72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1"/>
                  </a:ext>
                </a:extLst>
              </a:tr>
              <a:tr h="165284">
                <a:tc>
                  <a:txBody>
                    <a:bodyPr/>
                    <a:lstStyle/>
                    <a:p>
                      <a:pPr algn="ctr"/>
                      <a:r>
                        <a:rPr lang="es-ES_tradnl" sz="800" b="0" i="0" dirty="0">
                          <a:latin typeface="Calibri" panose="020F0502020204030204" pitchFamily="34" charset="0"/>
                        </a:rPr>
                        <a:t>13</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0.25</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0.31</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1.69</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2"/>
                  </a:ext>
                </a:extLst>
              </a:tr>
              <a:tr h="165284">
                <a:tc>
                  <a:txBody>
                    <a:bodyPr/>
                    <a:lstStyle/>
                    <a:p>
                      <a:pPr algn="ctr"/>
                      <a:r>
                        <a:rPr lang="es-ES_tradnl" sz="800" b="0" i="0" dirty="0">
                          <a:latin typeface="Calibri" panose="020F0502020204030204" pitchFamily="34" charset="0"/>
                        </a:rPr>
                        <a:t>14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0.33</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1.67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3"/>
                  </a:ext>
                </a:extLst>
              </a:tr>
              <a:tr h="165284">
                <a:tc>
                  <a:txBody>
                    <a:bodyPr/>
                    <a:lstStyle/>
                    <a:p>
                      <a:pPr algn="ctr"/>
                      <a:r>
                        <a:rPr lang="es-ES_tradnl" sz="800" b="0" i="0" dirty="0">
                          <a:latin typeface="Calibri" panose="020F0502020204030204" pitchFamily="34" charset="0"/>
                        </a:rPr>
                        <a:t>15</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0.35</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1.65</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4"/>
                  </a:ext>
                </a:extLst>
              </a:tr>
              <a:tr h="165284">
                <a:tc>
                  <a:txBody>
                    <a:bodyPr/>
                    <a:lstStyle/>
                    <a:p>
                      <a:pPr algn="ctr"/>
                      <a:r>
                        <a:rPr lang="es-ES_tradnl" sz="800" b="0" i="0" dirty="0">
                          <a:latin typeface="Calibri" panose="020F0502020204030204" pitchFamily="34" charset="0"/>
                        </a:rPr>
                        <a:t>16</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0.21</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0.36</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1.64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5"/>
                  </a:ext>
                </a:extLst>
              </a:tr>
              <a:tr h="165284">
                <a:tc>
                  <a:txBody>
                    <a:bodyPr/>
                    <a:lstStyle/>
                    <a:p>
                      <a:pPr algn="ctr"/>
                      <a:r>
                        <a:rPr lang="es-ES_tradnl" sz="800" b="0" i="0" dirty="0">
                          <a:latin typeface="Calibri" panose="020F0502020204030204" pitchFamily="34" charset="0"/>
                        </a:rPr>
                        <a:t>17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1.62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6"/>
                  </a:ext>
                </a:extLst>
              </a:tr>
              <a:tr h="165284">
                <a:tc>
                  <a:txBody>
                    <a:bodyPr/>
                    <a:lstStyle/>
                    <a:p>
                      <a:pPr algn="ctr"/>
                      <a:r>
                        <a:rPr lang="es-ES_tradnl" sz="800" b="0" i="0" dirty="0">
                          <a:latin typeface="Calibri" panose="020F0502020204030204" pitchFamily="34" charset="0"/>
                        </a:rPr>
                        <a:t>18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0.19</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0.39</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1.61</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7"/>
                  </a:ext>
                </a:extLst>
              </a:tr>
              <a:tr h="165284">
                <a:tc>
                  <a:txBody>
                    <a:bodyPr/>
                    <a:lstStyle/>
                    <a:p>
                      <a:pPr algn="ctr"/>
                      <a:r>
                        <a:rPr lang="es-ES_tradnl" sz="800" b="0" i="0" dirty="0">
                          <a:latin typeface="Calibri" panose="020F0502020204030204" pitchFamily="34" charset="0"/>
                        </a:rPr>
                        <a:t>19</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0.19</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1.60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8"/>
                  </a:ext>
                </a:extLst>
              </a:tr>
              <a:tr h="165284">
                <a:tc>
                  <a:txBody>
                    <a:bodyPr/>
                    <a:lstStyle/>
                    <a:p>
                      <a:pPr algn="ctr"/>
                      <a:r>
                        <a:rPr lang="es-ES_tradnl" sz="800" b="0" i="0" dirty="0">
                          <a:latin typeface="Calibri" panose="020F0502020204030204" pitchFamily="34" charset="0"/>
                        </a:rPr>
                        <a:t>20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0.18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0.41</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1.59</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9"/>
                  </a:ext>
                </a:extLst>
              </a:tr>
              <a:tr h="165284">
                <a:tc>
                  <a:txBody>
                    <a:bodyPr/>
                    <a:lstStyle/>
                    <a:p>
                      <a:pPr algn="ctr"/>
                      <a:r>
                        <a:rPr lang="es-ES_tradnl" sz="800" b="0" i="0" dirty="0">
                          <a:latin typeface="Calibri" panose="020F0502020204030204" pitchFamily="34" charset="0"/>
                        </a:rPr>
                        <a:t>21</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0.17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0.43</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1.58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0"/>
                  </a:ext>
                </a:extLst>
              </a:tr>
              <a:tr h="165284">
                <a:tc>
                  <a:txBody>
                    <a:bodyPr/>
                    <a:lstStyle/>
                    <a:p>
                      <a:pPr algn="ctr"/>
                      <a:r>
                        <a:rPr lang="es-ES_tradnl" sz="800" b="0" i="0" dirty="0">
                          <a:latin typeface="Calibri" panose="020F0502020204030204" pitchFamily="34" charset="0"/>
                        </a:rPr>
                        <a:t>22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0.17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0.43</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1.57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1"/>
                  </a:ext>
                </a:extLst>
              </a:tr>
              <a:tr h="165284">
                <a:tc>
                  <a:txBody>
                    <a:bodyPr/>
                    <a:lstStyle/>
                    <a:p>
                      <a:pPr algn="ctr"/>
                      <a:r>
                        <a:rPr lang="es-ES_tradnl" sz="800" b="0" i="0" dirty="0">
                          <a:latin typeface="Calibri" panose="020F0502020204030204" pitchFamily="34" charset="0"/>
                        </a:rPr>
                        <a:t>23</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0.16</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1.56</a:t>
                      </a:r>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2"/>
                  </a:ext>
                </a:extLst>
              </a:tr>
              <a:tr h="165284">
                <a:tc>
                  <a:txBody>
                    <a:bodyPr/>
                    <a:lstStyle/>
                    <a:p>
                      <a:pPr algn="ctr"/>
                      <a:r>
                        <a:rPr lang="es-ES_tradnl" sz="800" b="0" i="0" dirty="0">
                          <a:latin typeface="Calibri" panose="020F0502020204030204" pitchFamily="34" charset="0"/>
                        </a:rPr>
                        <a:t>24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0.16</a:t>
                      </a:r>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0.45</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1.55</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3"/>
                  </a:ext>
                </a:extLst>
              </a:tr>
              <a:tr h="150370">
                <a:tc>
                  <a:txBody>
                    <a:bodyPr/>
                    <a:lstStyle/>
                    <a:p>
                      <a:pPr algn="ctr"/>
                      <a:r>
                        <a:rPr lang="es-ES_tradnl" sz="800" b="0" i="0" dirty="0">
                          <a:latin typeface="Calibri" panose="020F0502020204030204" pitchFamily="34" charset="0"/>
                        </a:rPr>
                        <a:t>25</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0.15</a:t>
                      </a:r>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0.46</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1.54</a:t>
                      </a:r>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4"/>
                  </a:ext>
                </a:extLst>
              </a:tr>
            </a:tbl>
          </a:graphicData>
        </a:graphic>
      </p:graphicFrame>
      <p:sp>
        <p:nvSpPr>
          <p:cNvPr id="6" name="CuadroTexto 5"/>
          <p:cNvSpPr txBox="1"/>
          <p:nvPr/>
        </p:nvSpPr>
        <p:spPr>
          <a:xfrm>
            <a:off x="6289245" y="919475"/>
            <a:ext cx="1024431" cy="230832"/>
          </a:xfrm>
          <a:prstGeom prst="rect">
            <a:avLst/>
          </a:prstGeom>
          <a:noFill/>
        </p:spPr>
        <p:txBody>
          <a:bodyPr wrap="square" rtlCol="0">
            <a:spAutoFit/>
          </a:bodyPr>
          <a:lstStyle/>
          <a:p>
            <a:r>
              <a:rPr lang="es-ES_tradnl" sz="900" dirty="0">
                <a:solidFill>
                  <a:schemeClr val="bg1"/>
                </a:solidFill>
                <a:latin typeface="Calibri" charset="0"/>
                <a:ea typeface="Calibri" charset="0"/>
                <a:cs typeface="Calibri" charset="0"/>
              </a:rPr>
              <a:t>Factor </a:t>
            </a:r>
            <a:r>
              <a:rPr lang="es-ES_tradnl" sz="900" dirty="0" err="1">
                <a:solidFill>
                  <a:schemeClr val="bg1"/>
                </a:solidFill>
                <a:latin typeface="Calibri" charset="0"/>
                <a:ea typeface="Calibri" charset="0"/>
                <a:cs typeface="Calibri" charset="0"/>
              </a:rPr>
              <a:t>for</a:t>
            </a:r>
            <a:r>
              <a:rPr lang="es-ES_tradnl" sz="900" dirty="0">
                <a:solidFill>
                  <a:schemeClr val="bg1"/>
                </a:solidFill>
                <a:latin typeface="Calibri" charset="0"/>
                <a:ea typeface="Calibri" charset="0"/>
                <a:cs typeface="Calibri" charset="0"/>
              </a:rPr>
              <a:t> x- Chart</a:t>
            </a:r>
            <a:r>
              <a:rPr lang="mr-IN" sz="900" dirty="0">
                <a:latin typeface="Calibri" panose="020F0502020204030204" pitchFamily="34" charset="0"/>
              </a:rPr>
              <a:t> </a:t>
            </a:r>
            <a:endParaRPr lang="es-ES_tradnl" sz="900" dirty="0">
              <a:solidFill>
                <a:schemeClr val="bg1"/>
              </a:solidFill>
              <a:latin typeface="Calibri" charset="0"/>
              <a:ea typeface="Calibri" charset="0"/>
              <a:cs typeface="Calibri" charset="0"/>
            </a:endParaRPr>
          </a:p>
        </p:txBody>
      </p:sp>
      <p:sp>
        <p:nvSpPr>
          <p:cNvPr id="7" name="CuadroTexto 6"/>
          <p:cNvSpPr txBox="1"/>
          <p:nvPr/>
        </p:nvSpPr>
        <p:spPr>
          <a:xfrm>
            <a:off x="7432091" y="919475"/>
            <a:ext cx="1181807" cy="230832"/>
          </a:xfrm>
          <a:prstGeom prst="rect">
            <a:avLst/>
          </a:prstGeom>
          <a:noFill/>
        </p:spPr>
        <p:txBody>
          <a:bodyPr wrap="square" rtlCol="0">
            <a:spAutoFit/>
          </a:bodyPr>
          <a:lstStyle/>
          <a:p>
            <a:r>
              <a:rPr lang="es-ES_tradnl" sz="900" dirty="0">
                <a:solidFill>
                  <a:schemeClr val="bg1"/>
                </a:solidFill>
                <a:latin typeface="Calibri" charset="0"/>
                <a:ea typeface="Calibri" charset="0"/>
                <a:cs typeface="Calibri" charset="0"/>
              </a:rPr>
              <a:t>Factor </a:t>
            </a:r>
            <a:r>
              <a:rPr lang="es-ES_tradnl" sz="900" dirty="0" err="1">
                <a:solidFill>
                  <a:schemeClr val="bg1"/>
                </a:solidFill>
                <a:latin typeface="Calibri" charset="0"/>
                <a:ea typeface="Calibri" charset="0"/>
                <a:cs typeface="Calibri" charset="0"/>
              </a:rPr>
              <a:t>for</a:t>
            </a:r>
            <a:r>
              <a:rPr lang="es-ES_tradnl" sz="900" dirty="0">
                <a:solidFill>
                  <a:schemeClr val="bg1"/>
                </a:solidFill>
                <a:latin typeface="Calibri" charset="0"/>
                <a:ea typeface="Calibri" charset="0"/>
                <a:cs typeface="Calibri" charset="0"/>
              </a:rPr>
              <a:t> R- Chart</a:t>
            </a:r>
            <a:r>
              <a:rPr lang="mr-IN" sz="900" dirty="0">
                <a:latin typeface="Calibri" panose="020F0502020204030204" pitchFamily="34" charset="0"/>
              </a:rPr>
              <a:t> </a:t>
            </a:r>
            <a:endParaRPr lang="es-ES_tradnl" sz="900" dirty="0">
              <a:solidFill>
                <a:schemeClr val="bg1"/>
              </a:solidFill>
              <a:latin typeface="Calibri" charset="0"/>
              <a:ea typeface="Calibri" charset="0"/>
              <a:cs typeface="Calibri" charset="0"/>
            </a:endParaRPr>
          </a:p>
        </p:txBody>
      </p:sp>
      <p:sp>
        <p:nvSpPr>
          <p:cNvPr id="8" name="CuadroTexto 7"/>
          <p:cNvSpPr txBox="1"/>
          <p:nvPr/>
        </p:nvSpPr>
        <p:spPr>
          <a:xfrm>
            <a:off x="6687616" y="1067410"/>
            <a:ext cx="227688" cy="230832"/>
          </a:xfrm>
          <a:prstGeom prst="rect">
            <a:avLst/>
          </a:prstGeom>
          <a:noFill/>
        </p:spPr>
        <p:txBody>
          <a:bodyPr wrap="square" rtlCol="0">
            <a:spAutoFit/>
          </a:bodyPr>
          <a:lstStyle/>
          <a:p>
            <a:r>
              <a:rPr lang="es-ES" sz="900">
                <a:solidFill>
                  <a:schemeClr val="bg1"/>
                </a:solidFill>
                <a:latin typeface="Calibri" charset="0"/>
                <a:ea typeface="Calibri" charset="0"/>
                <a:cs typeface="Calibri" charset="0"/>
              </a:rPr>
              <a:t>A</a:t>
            </a:r>
            <a:endParaRPr lang="es-ES_tradnl" sz="900" dirty="0">
              <a:solidFill>
                <a:schemeClr val="bg1"/>
              </a:solidFill>
              <a:latin typeface="Calibri" charset="0"/>
              <a:ea typeface="Calibri" charset="0"/>
              <a:cs typeface="Calibri" charset="0"/>
            </a:endParaRPr>
          </a:p>
        </p:txBody>
      </p:sp>
      <p:sp>
        <p:nvSpPr>
          <p:cNvPr id="9" name="CuadroTexto 8"/>
          <p:cNvSpPr txBox="1"/>
          <p:nvPr/>
        </p:nvSpPr>
        <p:spPr>
          <a:xfrm>
            <a:off x="7492881" y="1067410"/>
            <a:ext cx="227688" cy="230832"/>
          </a:xfrm>
          <a:prstGeom prst="rect">
            <a:avLst/>
          </a:prstGeom>
          <a:noFill/>
        </p:spPr>
        <p:txBody>
          <a:bodyPr wrap="square" rtlCol="0">
            <a:spAutoFit/>
          </a:bodyPr>
          <a:lstStyle/>
          <a:p>
            <a:r>
              <a:rPr lang="es-ES" sz="900">
                <a:solidFill>
                  <a:schemeClr val="bg1"/>
                </a:solidFill>
                <a:latin typeface="Calibri" charset="0"/>
                <a:ea typeface="Calibri" charset="0"/>
                <a:cs typeface="Calibri" charset="0"/>
              </a:rPr>
              <a:t>D</a:t>
            </a:r>
            <a:endParaRPr lang="es-ES_tradnl" sz="900" dirty="0">
              <a:solidFill>
                <a:schemeClr val="bg1"/>
              </a:solidFill>
              <a:latin typeface="Calibri" charset="0"/>
              <a:ea typeface="Calibri" charset="0"/>
              <a:cs typeface="Calibri" charset="0"/>
            </a:endParaRPr>
          </a:p>
        </p:txBody>
      </p:sp>
      <p:sp>
        <p:nvSpPr>
          <p:cNvPr id="10" name="CuadroTexto 9"/>
          <p:cNvSpPr txBox="1"/>
          <p:nvPr/>
        </p:nvSpPr>
        <p:spPr>
          <a:xfrm>
            <a:off x="8094434" y="1067410"/>
            <a:ext cx="227688" cy="230832"/>
          </a:xfrm>
          <a:prstGeom prst="rect">
            <a:avLst/>
          </a:prstGeom>
          <a:noFill/>
        </p:spPr>
        <p:txBody>
          <a:bodyPr wrap="square" rtlCol="0">
            <a:spAutoFit/>
          </a:bodyPr>
          <a:lstStyle/>
          <a:p>
            <a:r>
              <a:rPr lang="es-ES" sz="900">
                <a:solidFill>
                  <a:schemeClr val="bg1"/>
                </a:solidFill>
                <a:latin typeface="Calibri" charset="0"/>
                <a:ea typeface="Calibri" charset="0"/>
                <a:cs typeface="Calibri" charset="0"/>
              </a:rPr>
              <a:t>D</a:t>
            </a:r>
            <a:endParaRPr lang="es-ES_tradnl" sz="900" dirty="0">
              <a:solidFill>
                <a:schemeClr val="bg1"/>
              </a:solidFill>
              <a:latin typeface="Calibri" charset="0"/>
              <a:ea typeface="Calibri" charset="0"/>
              <a:cs typeface="Calibri" charset="0"/>
            </a:endParaRPr>
          </a:p>
        </p:txBody>
      </p:sp>
      <p:sp>
        <p:nvSpPr>
          <p:cNvPr id="11" name="CuadroTexto 10"/>
          <p:cNvSpPr txBox="1"/>
          <p:nvPr/>
        </p:nvSpPr>
        <p:spPr>
          <a:xfrm>
            <a:off x="8184302" y="1125402"/>
            <a:ext cx="227688" cy="184666"/>
          </a:xfrm>
          <a:prstGeom prst="rect">
            <a:avLst/>
          </a:prstGeom>
          <a:noFill/>
        </p:spPr>
        <p:txBody>
          <a:bodyPr wrap="square" rtlCol="0">
            <a:spAutoFit/>
          </a:bodyPr>
          <a:lstStyle/>
          <a:p>
            <a:r>
              <a:rPr lang="es-ES" sz="600">
                <a:solidFill>
                  <a:schemeClr val="bg1"/>
                </a:solidFill>
                <a:latin typeface="Calibri" charset="0"/>
                <a:ea typeface="Calibri" charset="0"/>
                <a:cs typeface="Calibri" charset="0"/>
              </a:rPr>
              <a:t>4</a:t>
            </a:r>
            <a:endParaRPr lang="es-ES_tradnl" sz="600" dirty="0">
              <a:solidFill>
                <a:schemeClr val="bg1"/>
              </a:solidFill>
              <a:latin typeface="Calibri" charset="0"/>
              <a:ea typeface="Calibri" charset="0"/>
              <a:cs typeface="Calibri" charset="0"/>
            </a:endParaRPr>
          </a:p>
        </p:txBody>
      </p:sp>
      <p:sp>
        <p:nvSpPr>
          <p:cNvPr id="12" name="CuadroTexto 11"/>
          <p:cNvSpPr txBox="1"/>
          <p:nvPr/>
        </p:nvSpPr>
        <p:spPr>
          <a:xfrm>
            <a:off x="7574970" y="1125402"/>
            <a:ext cx="227688" cy="184666"/>
          </a:xfrm>
          <a:prstGeom prst="rect">
            <a:avLst/>
          </a:prstGeom>
          <a:noFill/>
        </p:spPr>
        <p:txBody>
          <a:bodyPr wrap="square" rtlCol="0">
            <a:spAutoFit/>
          </a:bodyPr>
          <a:lstStyle/>
          <a:p>
            <a:r>
              <a:rPr lang="es-ES" sz="600">
                <a:solidFill>
                  <a:schemeClr val="bg1"/>
                </a:solidFill>
                <a:latin typeface="Calibri" charset="0"/>
                <a:ea typeface="Calibri" charset="0"/>
                <a:cs typeface="Calibri" charset="0"/>
              </a:rPr>
              <a:t>3</a:t>
            </a:r>
            <a:endParaRPr lang="es-ES_tradnl" sz="600" dirty="0">
              <a:solidFill>
                <a:schemeClr val="bg1"/>
              </a:solidFill>
              <a:latin typeface="Calibri" charset="0"/>
              <a:ea typeface="Calibri" charset="0"/>
              <a:cs typeface="Calibri" charset="0"/>
            </a:endParaRPr>
          </a:p>
        </p:txBody>
      </p:sp>
      <p:sp>
        <p:nvSpPr>
          <p:cNvPr id="13" name="CuadroTexto 12"/>
          <p:cNvSpPr txBox="1"/>
          <p:nvPr/>
        </p:nvSpPr>
        <p:spPr>
          <a:xfrm>
            <a:off x="6772469" y="1125402"/>
            <a:ext cx="227688" cy="184666"/>
          </a:xfrm>
          <a:prstGeom prst="rect">
            <a:avLst/>
          </a:prstGeom>
          <a:noFill/>
        </p:spPr>
        <p:txBody>
          <a:bodyPr wrap="square" rtlCol="0">
            <a:spAutoFit/>
          </a:bodyPr>
          <a:lstStyle/>
          <a:p>
            <a:r>
              <a:rPr lang="es-ES" sz="600" dirty="0">
                <a:solidFill>
                  <a:schemeClr val="bg1"/>
                </a:solidFill>
                <a:latin typeface="Calibri" charset="0"/>
                <a:ea typeface="Calibri" charset="0"/>
                <a:cs typeface="Calibri" charset="0"/>
              </a:rPr>
              <a:t>2</a:t>
            </a:r>
            <a:endParaRPr lang="es-ES_tradnl" sz="600" dirty="0">
              <a:solidFill>
                <a:schemeClr val="bg1"/>
              </a:solidFill>
              <a:latin typeface="Calibri" charset="0"/>
              <a:ea typeface="Calibri" charset="0"/>
              <a:cs typeface="Calibri" charset="0"/>
            </a:endParaRPr>
          </a:p>
        </p:txBody>
      </p:sp>
      <p:sp>
        <p:nvSpPr>
          <p:cNvPr id="14" name="CuadroTexto 13"/>
          <p:cNvSpPr txBox="1"/>
          <p:nvPr/>
        </p:nvSpPr>
        <p:spPr>
          <a:xfrm>
            <a:off x="6769297" y="863230"/>
            <a:ext cx="227688" cy="246221"/>
          </a:xfrm>
          <a:prstGeom prst="rect">
            <a:avLst/>
          </a:prstGeom>
          <a:noFill/>
        </p:spPr>
        <p:txBody>
          <a:bodyPr wrap="square" rtlCol="0">
            <a:spAutoFit/>
          </a:bodyPr>
          <a:lstStyle/>
          <a:p>
            <a:r>
              <a:rPr lang="es-ES" sz="1000">
                <a:solidFill>
                  <a:schemeClr val="bg1"/>
                </a:solidFill>
                <a:latin typeface="Calibri" charset="0"/>
                <a:ea typeface="Calibri" charset="0"/>
                <a:cs typeface="Calibri" charset="0"/>
              </a:rPr>
              <a:t>-</a:t>
            </a:r>
            <a:endParaRPr lang="es-ES_tradnl" sz="1000" dirty="0">
              <a:solidFill>
                <a:schemeClr val="bg1"/>
              </a:solidFill>
              <a:latin typeface="Calibri" charset="0"/>
              <a:ea typeface="Calibri" charset="0"/>
              <a:cs typeface="Calibri" charset="0"/>
            </a:endParaRPr>
          </a:p>
        </p:txBody>
      </p:sp>
      <p:cxnSp>
        <p:nvCxnSpPr>
          <p:cNvPr id="15" name="Conector recto 14"/>
          <p:cNvCxnSpPr/>
          <p:nvPr/>
        </p:nvCxnSpPr>
        <p:spPr>
          <a:xfrm>
            <a:off x="6374587" y="1120495"/>
            <a:ext cx="939088"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a:off x="7472902" y="1120495"/>
            <a:ext cx="939088"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7" name="Agrupar 16"/>
          <p:cNvGrpSpPr/>
          <p:nvPr/>
        </p:nvGrpSpPr>
        <p:grpSpPr>
          <a:xfrm>
            <a:off x="4058167" y="938728"/>
            <a:ext cx="1273401" cy="928766"/>
            <a:chOff x="900113" y="2191658"/>
            <a:chExt cx="1273401" cy="928766"/>
          </a:xfrm>
        </p:grpSpPr>
        <p:sp>
          <p:nvSpPr>
            <p:cNvPr id="18" name="Rectángulo 17"/>
            <p:cNvSpPr/>
            <p:nvPr/>
          </p:nvSpPr>
          <p:spPr>
            <a:xfrm>
              <a:off x="900113" y="2191658"/>
              <a:ext cx="696458" cy="228600"/>
            </a:xfrm>
            <a:prstGeom prst="rect">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800" b="1" dirty="0">
                  <a:solidFill>
                    <a:srgbClr val="80A943"/>
                  </a:solidFill>
                  <a:latin typeface="Calibri" charset="0"/>
                  <a:ea typeface="Calibri" charset="0"/>
                  <a:cs typeface="Calibri" charset="0"/>
                </a:rPr>
                <a:t>TABLET 6-1</a:t>
              </a:r>
            </a:p>
          </p:txBody>
        </p:sp>
        <p:grpSp>
          <p:nvGrpSpPr>
            <p:cNvPr id="19" name="Agrupar 18"/>
            <p:cNvGrpSpPr/>
            <p:nvPr/>
          </p:nvGrpSpPr>
          <p:grpSpPr>
            <a:xfrm>
              <a:off x="900113" y="2461079"/>
              <a:ext cx="1273401" cy="659345"/>
              <a:chOff x="900113" y="2461079"/>
              <a:chExt cx="1273401" cy="659345"/>
            </a:xfrm>
          </p:grpSpPr>
          <p:sp>
            <p:nvSpPr>
              <p:cNvPr id="20" name="CuadroTexto 19"/>
              <p:cNvSpPr txBox="1"/>
              <p:nvPr/>
            </p:nvSpPr>
            <p:spPr>
              <a:xfrm>
                <a:off x="900113" y="2467429"/>
                <a:ext cx="1273401" cy="652995"/>
              </a:xfrm>
              <a:prstGeom prst="rect">
                <a:avLst/>
              </a:prstGeom>
              <a:noFill/>
            </p:spPr>
            <p:txBody>
              <a:bodyPr wrap="square" lIns="0" tIns="0" rIns="0" bIns="37080" rtlCol="0">
                <a:spAutoFit/>
              </a:bodyPr>
              <a:lstStyle/>
              <a:p>
                <a:r>
                  <a:rPr lang="en-US" sz="800" dirty="0">
                    <a:latin typeface="Calibri" charset="0"/>
                    <a:ea typeface="Calibri" charset="0"/>
                    <a:cs typeface="Calibri" charset="0"/>
                  </a:rPr>
                  <a:t>Factors for three-sigma control limits of X and R-charts</a:t>
                </a:r>
              </a:p>
              <a:p>
                <a:r>
                  <a:rPr lang="en-US" sz="800" dirty="0">
                    <a:latin typeface="Calibri" charset="0"/>
                    <a:ea typeface="Calibri" charset="0"/>
                    <a:cs typeface="Calibri" charset="0"/>
                  </a:rPr>
                  <a:t>Source: Factors adapted from the ASTM Manual on Quality Control of Materials.</a:t>
                </a:r>
              </a:p>
            </p:txBody>
          </p:sp>
          <p:sp>
            <p:nvSpPr>
              <p:cNvPr id="21" name="CuadroTexto 20"/>
              <p:cNvSpPr txBox="1"/>
              <p:nvPr/>
            </p:nvSpPr>
            <p:spPr>
              <a:xfrm>
                <a:off x="1496785" y="2461079"/>
                <a:ext cx="174172" cy="261610"/>
              </a:xfrm>
              <a:prstGeom prst="rect">
                <a:avLst/>
              </a:prstGeom>
              <a:noFill/>
            </p:spPr>
            <p:txBody>
              <a:bodyPr wrap="square" rtlCol="0">
                <a:spAutoFit/>
              </a:bodyPr>
              <a:lstStyle/>
              <a:p>
                <a:r>
                  <a:rPr lang="es-ES_tradnl" sz="1100">
                    <a:latin typeface="Calibri" charset="0"/>
                    <a:ea typeface="Calibri" charset="0"/>
                    <a:cs typeface="Calibri" charset="0"/>
                  </a:rPr>
                  <a:t>-</a:t>
                </a:r>
              </a:p>
            </p:txBody>
          </p:sp>
        </p:grpSp>
      </p:grpSp>
    </p:spTree>
    <p:extLst>
      <p:ext uri="{BB962C8B-B14F-4D97-AF65-F5344CB8AC3E}">
        <p14:creationId xmlns:p14="http://schemas.microsoft.com/office/powerpoint/2010/main" val="1563992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8079448" cy="939809"/>
          </a:xfrm>
          <a:prstGeom prst="rect">
            <a:avLst/>
          </a:prstGeom>
        </p:spPr>
        <p:txBody>
          <a:bodyPr wrap="square" lIns="0" tIns="0" rIns="0" bIns="46800">
            <a:spAutoFit/>
          </a:bodyPr>
          <a:lstStyle/>
          <a:p>
            <a:pPr marL="223838" indent="-223838">
              <a:spcAft>
                <a:spcPts val="600"/>
              </a:spcAft>
              <a:buFont typeface="+mj-lt"/>
              <a:buAutoNum type="arabicPeriod" startAt="3"/>
            </a:pPr>
            <a:r>
              <a:rPr lang="en-US" sz="1600" b="1" dirty="0">
                <a:solidFill>
                  <a:srgbClr val="714FA0"/>
                </a:solidFill>
                <a:latin typeface="Calibri" charset="0"/>
                <a:ea typeface="Calibri" charset="0"/>
                <a:cs typeface="Calibri" charset="0"/>
              </a:rPr>
              <a:t>GRÁFICAS DE CONTROL</a:t>
            </a:r>
          </a:p>
          <a:p>
            <a:pPr marL="223838">
              <a:spcAft>
                <a:spcPts val="600"/>
              </a:spcAft>
            </a:pPr>
            <a:r>
              <a:rPr lang="es-PE" altLang="es-PE" sz="1600" dirty="0">
                <a:latin typeface="Calibri" charset="0"/>
                <a:ea typeface="Calibri" charset="0"/>
                <a:cs typeface="Calibri" charset="0"/>
              </a:rPr>
              <a:t>Resultado de la gráfica de control X</a:t>
            </a:r>
          </a:p>
          <a:p>
            <a:pPr marL="223838" indent="-223838">
              <a:spcAft>
                <a:spcPts val="600"/>
              </a:spcAft>
              <a:buFont typeface="+mj-lt"/>
              <a:buAutoNum type="arabicPeriod" startAt="3"/>
            </a:pPr>
            <a:endParaRPr lang="es-PE" altLang="es-PE" sz="1600" dirty="0">
              <a:latin typeface="Calibri" charset="0"/>
              <a:ea typeface="Calibri" charset="0"/>
              <a:cs typeface="Calibri" charset="0"/>
            </a:endParaRPr>
          </a:p>
        </p:txBody>
      </p:sp>
      <p:cxnSp>
        <p:nvCxnSpPr>
          <p:cNvPr id="6" name="Conector angular 5"/>
          <p:cNvCxnSpPr/>
          <p:nvPr/>
        </p:nvCxnSpPr>
        <p:spPr>
          <a:xfrm>
            <a:off x="1517237" y="2024866"/>
            <a:ext cx="6078620" cy="2384172"/>
          </a:xfrm>
          <a:prstGeom prst="bentConnector3">
            <a:avLst>
              <a:gd name="adj1" fmla="val 1595"/>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1611517" y="2199992"/>
            <a:ext cx="577256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1611517" y="3904179"/>
            <a:ext cx="5772562"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a:off x="1601992" y="2915687"/>
            <a:ext cx="5782087"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1760110"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ector recto 19"/>
          <p:cNvCxnSpPr/>
          <p:nvPr/>
        </p:nvCxnSpPr>
        <p:spPr>
          <a:xfrm>
            <a:off x="1940980"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ector recto 20"/>
          <p:cNvCxnSpPr/>
          <p:nvPr/>
        </p:nvCxnSpPr>
        <p:spPr>
          <a:xfrm>
            <a:off x="2106778"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ector recto 21"/>
          <p:cNvCxnSpPr/>
          <p:nvPr/>
        </p:nvCxnSpPr>
        <p:spPr>
          <a:xfrm>
            <a:off x="2271878"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ector recto 22"/>
          <p:cNvCxnSpPr/>
          <p:nvPr/>
        </p:nvCxnSpPr>
        <p:spPr>
          <a:xfrm>
            <a:off x="2447925"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ector recto 23"/>
          <p:cNvCxnSpPr/>
          <p:nvPr/>
        </p:nvCxnSpPr>
        <p:spPr>
          <a:xfrm>
            <a:off x="2616200"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ector recto 24"/>
          <p:cNvCxnSpPr/>
          <p:nvPr/>
        </p:nvCxnSpPr>
        <p:spPr>
          <a:xfrm>
            <a:off x="2774950"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recto 25"/>
          <p:cNvCxnSpPr/>
          <p:nvPr/>
        </p:nvCxnSpPr>
        <p:spPr>
          <a:xfrm>
            <a:off x="2962275"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ector recto 26"/>
          <p:cNvCxnSpPr/>
          <p:nvPr/>
        </p:nvCxnSpPr>
        <p:spPr>
          <a:xfrm>
            <a:off x="3133725"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ector recto 27"/>
          <p:cNvCxnSpPr/>
          <p:nvPr/>
        </p:nvCxnSpPr>
        <p:spPr>
          <a:xfrm>
            <a:off x="3390900"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ector recto 28"/>
          <p:cNvCxnSpPr/>
          <p:nvPr/>
        </p:nvCxnSpPr>
        <p:spPr>
          <a:xfrm>
            <a:off x="3673475"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ector recto 29"/>
          <p:cNvCxnSpPr/>
          <p:nvPr/>
        </p:nvCxnSpPr>
        <p:spPr>
          <a:xfrm>
            <a:off x="3940175"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ector recto 30"/>
          <p:cNvCxnSpPr/>
          <p:nvPr/>
        </p:nvCxnSpPr>
        <p:spPr>
          <a:xfrm>
            <a:off x="4216400"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31"/>
          <p:cNvCxnSpPr/>
          <p:nvPr/>
        </p:nvCxnSpPr>
        <p:spPr>
          <a:xfrm>
            <a:off x="4505325"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ector recto 32"/>
          <p:cNvCxnSpPr/>
          <p:nvPr/>
        </p:nvCxnSpPr>
        <p:spPr>
          <a:xfrm>
            <a:off x="4764088"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ector recto 33"/>
          <p:cNvCxnSpPr/>
          <p:nvPr/>
        </p:nvCxnSpPr>
        <p:spPr>
          <a:xfrm>
            <a:off x="5030788"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ector recto 34"/>
          <p:cNvCxnSpPr/>
          <p:nvPr/>
        </p:nvCxnSpPr>
        <p:spPr>
          <a:xfrm>
            <a:off x="5300663"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ector recto 35"/>
          <p:cNvCxnSpPr/>
          <p:nvPr/>
        </p:nvCxnSpPr>
        <p:spPr>
          <a:xfrm>
            <a:off x="5589588"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36"/>
          <p:cNvCxnSpPr/>
          <p:nvPr/>
        </p:nvCxnSpPr>
        <p:spPr>
          <a:xfrm>
            <a:off x="5846763"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ector recto 37"/>
          <p:cNvCxnSpPr/>
          <p:nvPr/>
        </p:nvCxnSpPr>
        <p:spPr>
          <a:xfrm>
            <a:off x="6129338"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ector recto 38"/>
          <p:cNvCxnSpPr/>
          <p:nvPr/>
        </p:nvCxnSpPr>
        <p:spPr>
          <a:xfrm>
            <a:off x="6411913"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ector recto 39"/>
          <p:cNvCxnSpPr/>
          <p:nvPr/>
        </p:nvCxnSpPr>
        <p:spPr>
          <a:xfrm>
            <a:off x="6678613"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a:off x="6948488"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1"/>
          <p:cNvCxnSpPr/>
          <p:nvPr/>
        </p:nvCxnSpPr>
        <p:spPr>
          <a:xfrm>
            <a:off x="7227888"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ector recto 42"/>
          <p:cNvCxnSpPr/>
          <p:nvPr/>
        </p:nvCxnSpPr>
        <p:spPr>
          <a:xfrm>
            <a:off x="7595857" y="4399513"/>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ector recto 43"/>
          <p:cNvCxnSpPr/>
          <p:nvPr/>
        </p:nvCxnSpPr>
        <p:spPr>
          <a:xfrm flipH="1">
            <a:off x="1526761" y="4409907"/>
            <a:ext cx="1059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ector recto 46"/>
          <p:cNvCxnSpPr/>
          <p:nvPr/>
        </p:nvCxnSpPr>
        <p:spPr>
          <a:xfrm flipH="1">
            <a:off x="1517237" y="4054395"/>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ector recto 49"/>
          <p:cNvCxnSpPr/>
          <p:nvPr/>
        </p:nvCxnSpPr>
        <p:spPr>
          <a:xfrm flipH="1">
            <a:off x="1517237" y="3725031"/>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ector recto 50"/>
          <p:cNvCxnSpPr/>
          <p:nvPr/>
        </p:nvCxnSpPr>
        <p:spPr>
          <a:xfrm flipH="1">
            <a:off x="1517237" y="3383087"/>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ector recto 51"/>
          <p:cNvCxnSpPr/>
          <p:nvPr/>
        </p:nvCxnSpPr>
        <p:spPr>
          <a:xfrm flipH="1">
            <a:off x="1517237" y="3062074"/>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ector recto 53"/>
          <p:cNvCxnSpPr/>
          <p:nvPr/>
        </p:nvCxnSpPr>
        <p:spPr>
          <a:xfrm flipH="1">
            <a:off x="1517237" y="2393647"/>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CuadroTexto 54"/>
          <p:cNvSpPr txBox="1"/>
          <p:nvPr/>
        </p:nvSpPr>
        <p:spPr>
          <a:xfrm>
            <a:off x="1098378" y="4316357"/>
            <a:ext cx="400299"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15.60</a:t>
            </a:r>
          </a:p>
        </p:txBody>
      </p:sp>
      <p:sp>
        <p:nvSpPr>
          <p:cNvPr id="56" name="CuadroTexto 55"/>
          <p:cNvSpPr txBox="1"/>
          <p:nvPr/>
        </p:nvSpPr>
        <p:spPr>
          <a:xfrm>
            <a:off x="1098378" y="3969756"/>
            <a:ext cx="400299"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15.70</a:t>
            </a:r>
          </a:p>
        </p:txBody>
      </p:sp>
      <p:sp>
        <p:nvSpPr>
          <p:cNvPr id="57" name="CuadroTexto 56"/>
          <p:cNvSpPr txBox="1"/>
          <p:nvPr/>
        </p:nvSpPr>
        <p:spPr>
          <a:xfrm>
            <a:off x="1098378" y="3637217"/>
            <a:ext cx="400299"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15.80</a:t>
            </a:r>
          </a:p>
        </p:txBody>
      </p:sp>
      <p:sp>
        <p:nvSpPr>
          <p:cNvPr id="58" name="CuadroTexto 57"/>
          <p:cNvSpPr txBox="1"/>
          <p:nvPr/>
        </p:nvSpPr>
        <p:spPr>
          <a:xfrm>
            <a:off x="1098378" y="3287003"/>
            <a:ext cx="400299"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15.90</a:t>
            </a:r>
          </a:p>
        </p:txBody>
      </p:sp>
      <p:sp>
        <p:nvSpPr>
          <p:cNvPr id="59" name="CuadroTexto 58"/>
          <p:cNvSpPr txBox="1"/>
          <p:nvPr/>
        </p:nvSpPr>
        <p:spPr>
          <a:xfrm>
            <a:off x="1098378" y="2977435"/>
            <a:ext cx="400299"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15.90</a:t>
            </a:r>
          </a:p>
        </p:txBody>
      </p:sp>
      <p:cxnSp>
        <p:nvCxnSpPr>
          <p:cNvPr id="60" name="Conector recto 59"/>
          <p:cNvCxnSpPr/>
          <p:nvPr/>
        </p:nvCxnSpPr>
        <p:spPr>
          <a:xfrm flipH="1">
            <a:off x="1517237" y="2717312"/>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CuadroTexto 60"/>
          <p:cNvSpPr txBox="1"/>
          <p:nvPr/>
        </p:nvSpPr>
        <p:spPr>
          <a:xfrm>
            <a:off x="1098378" y="2632673"/>
            <a:ext cx="400299"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16.00</a:t>
            </a:r>
          </a:p>
        </p:txBody>
      </p:sp>
      <p:sp>
        <p:nvSpPr>
          <p:cNvPr id="62" name="CuadroTexto 61"/>
          <p:cNvSpPr txBox="1"/>
          <p:nvPr/>
        </p:nvSpPr>
        <p:spPr>
          <a:xfrm>
            <a:off x="1098378" y="2301574"/>
            <a:ext cx="400299"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16.10</a:t>
            </a:r>
          </a:p>
        </p:txBody>
      </p:sp>
      <p:sp>
        <p:nvSpPr>
          <p:cNvPr id="65" name="CuadroTexto 64"/>
          <p:cNvSpPr txBox="1"/>
          <p:nvPr/>
        </p:nvSpPr>
        <p:spPr>
          <a:xfrm>
            <a:off x="1098378" y="1917327"/>
            <a:ext cx="400299"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16.20</a:t>
            </a:r>
          </a:p>
        </p:txBody>
      </p:sp>
      <p:grpSp>
        <p:nvGrpSpPr>
          <p:cNvPr id="5" name="Grupo 4">
            <a:extLst>
              <a:ext uri="{FF2B5EF4-FFF2-40B4-BE49-F238E27FC236}">
                <a16:creationId xmlns:a16="http://schemas.microsoft.com/office/drawing/2014/main" id="{7856682B-A60A-D44B-A29A-CFB655CD43B8}"/>
              </a:ext>
            </a:extLst>
          </p:cNvPr>
          <p:cNvGrpSpPr/>
          <p:nvPr/>
        </p:nvGrpSpPr>
        <p:grpSpPr>
          <a:xfrm>
            <a:off x="1778670" y="2450476"/>
            <a:ext cx="5620371" cy="974547"/>
            <a:chOff x="1760110" y="2477706"/>
            <a:chExt cx="5620371" cy="974547"/>
          </a:xfrm>
        </p:grpSpPr>
        <p:sp>
          <p:nvSpPr>
            <p:cNvPr id="66" name="Elipse 65"/>
            <p:cNvSpPr/>
            <p:nvPr/>
          </p:nvSpPr>
          <p:spPr>
            <a:xfrm>
              <a:off x="1760110" y="3018328"/>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7" name="Elipse 66"/>
            <p:cNvSpPr/>
            <p:nvPr/>
          </p:nvSpPr>
          <p:spPr>
            <a:xfrm>
              <a:off x="1940980" y="2673612"/>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8" name="Elipse 67"/>
            <p:cNvSpPr/>
            <p:nvPr/>
          </p:nvSpPr>
          <p:spPr>
            <a:xfrm>
              <a:off x="2163928" y="2981496"/>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9" name="Elipse 68"/>
            <p:cNvSpPr/>
            <p:nvPr/>
          </p:nvSpPr>
          <p:spPr>
            <a:xfrm>
              <a:off x="2363286" y="2958508"/>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0" name="Elipse 69"/>
            <p:cNvSpPr/>
            <p:nvPr/>
          </p:nvSpPr>
          <p:spPr>
            <a:xfrm>
              <a:off x="2507749" y="2738363"/>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1" name="Elipse 70"/>
            <p:cNvSpPr/>
            <p:nvPr/>
          </p:nvSpPr>
          <p:spPr>
            <a:xfrm>
              <a:off x="2690311" y="2548034"/>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2" name="Elipse 71"/>
            <p:cNvSpPr/>
            <p:nvPr/>
          </p:nvSpPr>
          <p:spPr>
            <a:xfrm>
              <a:off x="2891380" y="2830179"/>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3" name="Elipse 72"/>
            <p:cNvSpPr/>
            <p:nvPr/>
          </p:nvSpPr>
          <p:spPr>
            <a:xfrm>
              <a:off x="3053238" y="2966053"/>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4" name="Elipse 73"/>
            <p:cNvSpPr/>
            <p:nvPr/>
          </p:nvSpPr>
          <p:spPr>
            <a:xfrm>
              <a:off x="3236689" y="2827255"/>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5" name="Elipse 74"/>
            <p:cNvSpPr/>
            <p:nvPr/>
          </p:nvSpPr>
          <p:spPr>
            <a:xfrm>
              <a:off x="3513227" y="3367614"/>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6" name="Elipse 75"/>
            <p:cNvSpPr/>
            <p:nvPr/>
          </p:nvSpPr>
          <p:spPr>
            <a:xfrm>
              <a:off x="3704704" y="2769301"/>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7" name="Elipse 76"/>
            <p:cNvSpPr/>
            <p:nvPr/>
          </p:nvSpPr>
          <p:spPr>
            <a:xfrm>
              <a:off x="3923309" y="2819709"/>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8" name="Elipse 77"/>
            <p:cNvSpPr/>
            <p:nvPr/>
          </p:nvSpPr>
          <p:spPr>
            <a:xfrm>
              <a:off x="4125741" y="3354168"/>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9" name="Elipse 78"/>
            <p:cNvSpPr/>
            <p:nvPr/>
          </p:nvSpPr>
          <p:spPr>
            <a:xfrm>
              <a:off x="4350293" y="3114062"/>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0" name="Elipse 79"/>
            <p:cNvSpPr/>
            <p:nvPr/>
          </p:nvSpPr>
          <p:spPr>
            <a:xfrm>
              <a:off x="4548474" y="2477706"/>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1" name="Elipse 80"/>
            <p:cNvSpPr/>
            <p:nvPr/>
          </p:nvSpPr>
          <p:spPr>
            <a:xfrm>
              <a:off x="4764088" y="2614506"/>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2" name="Elipse 81"/>
            <p:cNvSpPr/>
            <p:nvPr/>
          </p:nvSpPr>
          <p:spPr>
            <a:xfrm>
              <a:off x="5030788" y="3202817"/>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3" name="Elipse 82"/>
            <p:cNvSpPr/>
            <p:nvPr/>
          </p:nvSpPr>
          <p:spPr>
            <a:xfrm>
              <a:off x="5359034" y="2499516"/>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4" name="Elipse 83"/>
            <p:cNvSpPr/>
            <p:nvPr/>
          </p:nvSpPr>
          <p:spPr>
            <a:xfrm>
              <a:off x="5547268" y="2612348"/>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5" name="Elipse 84"/>
            <p:cNvSpPr/>
            <p:nvPr/>
          </p:nvSpPr>
          <p:spPr>
            <a:xfrm>
              <a:off x="5804443" y="2511015"/>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6" name="Elipse 85"/>
            <p:cNvSpPr/>
            <p:nvPr/>
          </p:nvSpPr>
          <p:spPr>
            <a:xfrm>
              <a:off x="6029845" y="2570028"/>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7" name="Elipse 86"/>
            <p:cNvSpPr/>
            <p:nvPr/>
          </p:nvSpPr>
          <p:spPr>
            <a:xfrm>
              <a:off x="6185889" y="3041689"/>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8" name="Elipse 87"/>
            <p:cNvSpPr/>
            <p:nvPr/>
          </p:nvSpPr>
          <p:spPr>
            <a:xfrm>
              <a:off x="6530948" y="3278040"/>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9" name="Elipse 88"/>
            <p:cNvSpPr/>
            <p:nvPr/>
          </p:nvSpPr>
          <p:spPr>
            <a:xfrm>
              <a:off x="6908923" y="2911601"/>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0" name="Elipse 89"/>
            <p:cNvSpPr/>
            <p:nvPr/>
          </p:nvSpPr>
          <p:spPr>
            <a:xfrm>
              <a:off x="7295842" y="2945909"/>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92" name="Conector recto 91"/>
            <p:cNvCxnSpPr>
              <a:stCxn id="66" idx="7"/>
              <a:endCxn id="67" idx="3"/>
            </p:cNvCxnSpPr>
            <p:nvPr/>
          </p:nvCxnSpPr>
          <p:spPr>
            <a:xfrm flipV="1">
              <a:off x="1832354" y="2745856"/>
              <a:ext cx="121021" cy="284867"/>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95" name="Conector recto 94"/>
            <p:cNvCxnSpPr>
              <a:stCxn id="68" idx="5"/>
              <a:endCxn id="67" idx="5"/>
            </p:cNvCxnSpPr>
            <p:nvPr/>
          </p:nvCxnSpPr>
          <p:spPr>
            <a:xfrm flipH="1" flipV="1">
              <a:off x="2013224" y="2745856"/>
              <a:ext cx="222948" cy="307884"/>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99" name="Conector recto 98"/>
            <p:cNvCxnSpPr>
              <a:stCxn id="69" idx="2"/>
              <a:endCxn id="68" idx="6"/>
            </p:cNvCxnSpPr>
            <p:nvPr/>
          </p:nvCxnSpPr>
          <p:spPr>
            <a:xfrm flipH="1">
              <a:off x="2248567" y="3000828"/>
              <a:ext cx="114719" cy="22988"/>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04" name="Conector recto 103"/>
            <p:cNvCxnSpPr>
              <a:stCxn id="70" idx="3"/>
              <a:endCxn id="69" idx="7"/>
            </p:cNvCxnSpPr>
            <p:nvPr/>
          </p:nvCxnSpPr>
          <p:spPr>
            <a:xfrm flipH="1">
              <a:off x="2435530" y="2810607"/>
              <a:ext cx="84614" cy="160296"/>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07" name="Conector recto 106"/>
            <p:cNvCxnSpPr>
              <a:stCxn id="71" idx="0"/>
              <a:endCxn id="70" idx="7"/>
            </p:cNvCxnSpPr>
            <p:nvPr/>
          </p:nvCxnSpPr>
          <p:spPr>
            <a:xfrm flipH="1">
              <a:off x="2579993" y="2548034"/>
              <a:ext cx="152638" cy="202724"/>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10" name="Conector recto 109"/>
            <p:cNvCxnSpPr>
              <a:cxnSpLocks/>
              <a:stCxn id="71" idx="5"/>
              <a:endCxn id="72" idx="1"/>
            </p:cNvCxnSpPr>
            <p:nvPr/>
          </p:nvCxnSpPr>
          <p:spPr>
            <a:xfrm>
              <a:off x="2762555" y="2620278"/>
              <a:ext cx="141220" cy="222296"/>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13" name="Conector recto 112"/>
            <p:cNvCxnSpPr>
              <a:stCxn id="72" idx="5"/>
              <a:endCxn id="73" idx="5"/>
            </p:cNvCxnSpPr>
            <p:nvPr/>
          </p:nvCxnSpPr>
          <p:spPr>
            <a:xfrm>
              <a:off x="2963624" y="2902423"/>
              <a:ext cx="161858" cy="135874"/>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17" name="Conector recto 116"/>
            <p:cNvCxnSpPr>
              <a:stCxn id="74" idx="3"/>
              <a:endCxn id="73" idx="6"/>
            </p:cNvCxnSpPr>
            <p:nvPr/>
          </p:nvCxnSpPr>
          <p:spPr>
            <a:xfrm flipH="1">
              <a:off x="3137877" y="2899499"/>
              <a:ext cx="111207" cy="108874"/>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20" name="Conector recto 119"/>
            <p:cNvCxnSpPr>
              <a:stCxn id="74" idx="5"/>
              <a:endCxn id="75" idx="1"/>
            </p:cNvCxnSpPr>
            <p:nvPr/>
          </p:nvCxnSpPr>
          <p:spPr>
            <a:xfrm>
              <a:off x="3308933" y="2899499"/>
              <a:ext cx="216689" cy="480510"/>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23" name="Conector recto 122"/>
            <p:cNvCxnSpPr>
              <a:stCxn id="76" idx="4"/>
              <a:endCxn id="75" idx="7"/>
            </p:cNvCxnSpPr>
            <p:nvPr/>
          </p:nvCxnSpPr>
          <p:spPr>
            <a:xfrm flipH="1">
              <a:off x="3585471" y="2853940"/>
              <a:ext cx="161553" cy="526069"/>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27" name="Conector recto 126"/>
            <p:cNvCxnSpPr>
              <a:stCxn id="76" idx="6"/>
              <a:endCxn id="77" idx="6"/>
            </p:cNvCxnSpPr>
            <p:nvPr/>
          </p:nvCxnSpPr>
          <p:spPr>
            <a:xfrm>
              <a:off x="3789343" y="2811621"/>
              <a:ext cx="218605" cy="50408"/>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30" name="Conector recto 129"/>
            <p:cNvCxnSpPr>
              <a:cxnSpLocks/>
              <a:stCxn id="77" idx="5"/>
              <a:endCxn id="78" idx="0"/>
            </p:cNvCxnSpPr>
            <p:nvPr/>
          </p:nvCxnSpPr>
          <p:spPr>
            <a:xfrm>
              <a:off x="3995553" y="2891953"/>
              <a:ext cx="172508" cy="462215"/>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33" name="Conector recto 132"/>
            <p:cNvCxnSpPr>
              <a:stCxn id="78" idx="7"/>
              <a:endCxn id="79" idx="3"/>
            </p:cNvCxnSpPr>
            <p:nvPr/>
          </p:nvCxnSpPr>
          <p:spPr>
            <a:xfrm flipV="1">
              <a:off x="4197985" y="3186306"/>
              <a:ext cx="164703" cy="180257"/>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36" name="Conector recto 135"/>
            <p:cNvCxnSpPr>
              <a:cxnSpLocks/>
              <a:stCxn id="79" idx="3"/>
              <a:endCxn id="80" idx="4"/>
            </p:cNvCxnSpPr>
            <p:nvPr/>
          </p:nvCxnSpPr>
          <p:spPr>
            <a:xfrm flipV="1">
              <a:off x="4362688" y="2562345"/>
              <a:ext cx="228106" cy="623961"/>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39" name="Conector recto 138"/>
            <p:cNvCxnSpPr>
              <a:stCxn id="81" idx="1"/>
              <a:endCxn id="80" idx="6"/>
            </p:cNvCxnSpPr>
            <p:nvPr/>
          </p:nvCxnSpPr>
          <p:spPr>
            <a:xfrm flipH="1" flipV="1">
              <a:off x="4633113" y="2520026"/>
              <a:ext cx="143370" cy="106875"/>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42" name="Conector recto 141"/>
            <p:cNvCxnSpPr>
              <a:stCxn id="82" idx="5"/>
              <a:endCxn id="81" idx="5"/>
            </p:cNvCxnSpPr>
            <p:nvPr/>
          </p:nvCxnSpPr>
          <p:spPr>
            <a:xfrm flipH="1" flipV="1">
              <a:off x="4836332" y="2686750"/>
              <a:ext cx="266700" cy="588311"/>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45" name="Conector recto 144"/>
            <p:cNvCxnSpPr/>
            <p:nvPr/>
          </p:nvCxnSpPr>
          <p:spPr>
            <a:xfrm flipV="1">
              <a:off x="5097275" y="2558957"/>
              <a:ext cx="298322" cy="690906"/>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48" name="Conector recto 147"/>
            <p:cNvCxnSpPr>
              <a:stCxn id="84" idx="1"/>
              <a:endCxn id="83" idx="6"/>
            </p:cNvCxnSpPr>
            <p:nvPr/>
          </p:nvCxnSpPr>
          <p:spPr>
            <a:xfrm flipH="1" flipV="1">
              <a:off x="5443673" y="2541836"/>
              <a:ext cx="115990" cy="82907"/>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52" name="Conector recto 151"/>
            <p:cNvCxnSpPr>
              <a:stCxn id="85" idx="2"/>
              <a:endCxn id="84" idx="6"/>
            </p:cNvCxnSpPr>
            <p:nvPr/>
          </p:nvCxnSpPr>
          <p:spPr>
            <a:xfrm flipH="1">
              <a:off x="5631907" y="2553335"/>
              <a:ext cx="172536" cy="101333"/>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55" name="Conector recto 154"/>
            <p:cNvCxnSpPr>
              <a:stCxn id="85" idx="6"/>
              <a:endCxn id="86" idx="5"/>
            </p:cNvCxnSpPr>
            <p:nvPr/>
          </p:nvCxnSpPr>
          <p:spPr>
            <a:xfrm>
              <a:off x="5889082" y="2553335"/>
              <a:ext cx="213007" cy="88937"/>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59" name="Conector recto 158"/>
            <p:cNvCxnSpPr/>
            <p:nvPr/>
          </p:nvCxnSpPr>
          <p:spPr>
            <a:xfrm>
              <a:off x="6095789" y="2631306"/>
              <a:ext cx="113725" cy="429341"/>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62" name="Conector recto 161"/>
            <p:cNvCxnSpPr>
              <a:stCxn id="87" idx="5"/>
              <a:endCxn id="88" idx="1"/>
            </p:cNvCxnSpPr>
            <p:nvPr/>
          </p:nvCxnSpPr>
          <p:spPr>
            <a:xfrm>
              <a:off x="6258133" y="3113933"/>
              <a:ext cx="285210" cy="176502"/>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65" name="Conector recto 164"/>
            <p:cNvCxnSpPr>
              <a:stCxn id="88" idx="7"/>
              <a:endCxn id="89" idx="3"/>
            </p:cNvCxnSpPr>
            <p:nvPr/>
          </p:nvCxnSpPr>
          <p:spPr>
            <a:xfrm flipV="1">
              <a:off x="6603192" y="2983845"/>
              <a:ext cx="318126" cy="306590"/>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68" name="Conector recto 167"/>
            <p:cNvCxnSpPr>
              <a:stCxn id="89" idx="6"/>
              <a:endCxn id="90" idx="2"/>
            </p:cNvCxnSpPr>
            <p:nvPr/>
          </p:nvCxnSpPr>
          <p:spPr>
            <a:xfrm>
              <a:off x="6993562" y="2953921"/>
              <a:ext cx="302280" cy="34308"/>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grpSp>
      <p:cxnSp>
        <p:nvCxnSpPr>
          <p:cNvPr id="181" name="Conector recto 180"/>
          <p:cNvCxnSpPr/>
          <p:nvPr/>
        </p:nvCxnSpPr>
        <p:spPr>
          <a:xfrm>
            <a:off x="2444830" y="5050975"/>
            <a:ext cx="308284"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6" name="CuadroTexto 185"/>
          <p:cNvSpPr txBox="1"/>
          <p:nvPr/>
        </p:nvSpPr>
        <p:spPr>
          <a:xfrm>
            <a:off x="2837078" y="4922301"/>
            <a:ext cx="337667" cy="246221"/>
          </a:xfrm>
          <a:prstGeom prst="rect">
            <a:avLst/>
          </a:prstGeom>
          <a:noFill/>
        </p:spPr>
        <p:txBody>
          <a:bodyPr wrap="square" lIns="0" tIns="0" rIns="0" bIns="0" rtlCol="0">
            <a:spAutoFit/>
          </a:bodyPr>
          <a:lstStyle/>
          <a:p>
            <a:pPr algn="ctr"/>
            <a:r>
              <a:rPr lang="es-ES_tradnl" sz="1600">
                <a:latin typeface="Calibri" charset="0"/>
                <a:ea typeface="Calibri" charset="0"/>
                <a:cs typeface="Calibri" charset="0"/>
              </a:rPr>
              <a:t>LCL</a:t>
            </a:r>
            <a:endParaRPr lang="es-ES_tradnl" sz="1600" dirty="0">
              <a:latin typeface="Calibri" charset="0"/>
              <a:ea typeface="Calibri" charset="0"/>
              <a:cs typeface="Calibri" charset="0"/>
            </a:endParaRPr>
          </a:p>
        </p:txBody>
      </p:sp>
      <p:sp>
        <p:nvSpPr>
          <p:cNvPr id="187" name="CuadroTexto 186"/>
          <p:cNvSpPr txBox="1"/>
          <p:nvPr/>
        </p:nvSpPr>
        <p:spPr>
          <a:xfrm>
            <a:off x="3711156" y="4922300"/>
            <a:ext cx="337667" cy="246221"/>
          </a:xfrm>
          <a:prstGeom prst="rect">
            <a:avLst/>
          </a:prstGeom>
          <a:noFill/>
        </p:spPr>
        <p:txBody>
          <a:bodyPr wrap="square" lIns="0" tIns="0" rIns="0" bIns="0" rtlCol="0">
            <a:spAutoFit/>
          </a:bodyPr>
          <a:lstStyle/>
          <a:p>
            <a:pPr algn="ctr"/>
            <a:r>
              <a:rPr lang="es-ES_tradnl" sz="1600" dirty="0">
                <a:latin typeface="Calibri" charset="0"/>
                <a:ea typeface="Calibri" charset="0"/>
                <a:cs typeface="Calibri" charset="0"/>
              </a:rPr>
              <a:t>CL</a:t>
            </a:r>
          </a:p>
        </p:txBody>
      </p:sp>
      <p:cxnSp>
        <p:nvCxnSpPr>
          <p:cNvPr id="188" name="Conector recto 187"/>
          <p:cNvCxnSpPr/>
          <p:nvPr/>
        </p:nvCxnSpPr>
        <p:spPr>
          <a:xfrm>
            <a:off x="3379068" y="5045410"/>
            <a:ext cx="308284"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9" name="Conector recto 188"/>
          <p:cNvCxnSpPr/>
          <p:nvPr/>
        </p:nvCxnSpPr>
        <p:spPr>
          <a:xfrm>
            <a:off x="4106417" y="5050974"/>
            <a:ext cx="308284"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0" name="CuadroTexto 189"/>
          <p:cNvSpPr txBox="1"/>
          <p:nvPr/>
        </p:nvSpPr>
        <p:spPr>
          <a:xfrm>
            <a:off x="4498665" y="4922300"/>
            <a:ext cx="337667" cy="246221"/>
          </a:xfrm>
          <a:prstGeom prst="rect">
            <a:avLst/>
          </a:prstGeom>
          <a:noFill/>
        </p:spPr>
        <p:txBody>
          <a:bodyPr wrap="square" lIns="0" tIns="0" rIns="0" bIns="0" rtlCol="0">
            <a:spAutoFit/>
          </a:bodyPr>
          <a:lstStyle/>
          <a:p>
            <a:pPr algn="ctr"/>
            <a:r>
              <a:rPr lang="es-ES_tradnl" sz="1600" dirty="0">
                <a:latin typeface="Calibri" charset="0"/>
                <a:ea typeface="Calibri" charset="0"/>
                <a:cs typeface="Calibri" charset="0"/>
              </a:rPr>
              <a:t>UCL</a:t>
            </a:r>
          </a:p>
        </p:txBody>
      </p:sp>
      <p:sp>
        <p:nvSpPr>
          <p:cNvPr id="191" name="Elipse 190"/>
          <p:cNvSpPr/>
          <p:nvPr/>
        </p:nvSpPr>
        <p:spPr>
          <a:xfrm>
            <a:off x="5174390" y="5000279"/>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192" name="Conector recto 191"/>
          <p:cNvCxnSpPr/>
          <p:nvPr/>
        </p:nvCxnSpPr>
        <p:spPr>
          <a:xfrm>
            <a:off x="5010119" y="5046910"/>
            <a:ext cx="413181" cy="4778"/>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sp>
        <p:nvSpPr>
          <p:cNvPr id="196" name="CuadroTexto 195"/>
          <p:cNvSpPr txBox="1"/>
          <p:nvPr/>
        </p:nvSpPr>
        <p:spPr>
          <a:xfrm>
            <a:off x="5479632" y="4927879"/>
            <a:ext cx="1179265" cy="246221"/>
          </a:xfrm>
          <a:prstGeom prst="rect">
            <a:avLst/>
          </a:prstGeom>
          <a:noFill/>
        </p:spPr>
        <p:txBody>
          <a:bodyPr wrap="square" lIns="0" tIns="0" rIns="0" bIns="0" rtlCol="0">
            <a:spAutoFit/>
          </a:bodyPr>
          <a:lstStyle/>
          <a:p>
            <a:pPr algn="ctr"/>
            <a:r>
              <a:rPr lang="en-US" sz="1600" dirty="0">
                <a:latin typeface="Calibri" charset="0"/>
                <a:ea typeface="Calibri" charset="0"/>
                <a:cs typeface="Calibri" charset="0"/>
              </a:rPr>
              <a:t>Sample Mean</a:t>
            </a:r>
          </a:p>
        </p:txBody>
      </p:sp>
      <p:sp>
        <p:nvSpPr>
          <p:cNvPr id="197" name="Rectángulo redondeado 196"/>
          <p:cNvSpPr/>
          <p:nvPr/>
        </p:nvSpPr>
        <p:spPr>
          <a:xfrm>
            <a:off x="2253495" y="4852657"/>
            <a:ext cx="4589957" cy="381331"/>
          </a:xfrm>
          <a:prstGeom prst="roundRect">
            <a:avLst/>
          </a:prstGeom>
          <a:noFill/>
          <a:ln w="19050">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nvGrpSpPr>
          <p:cNvPr id="4" name="Grupo 3">
            <a:extLst>
              <a:ext uri="{FF2B5EF4-FFF2-40B4-BE49-F238E27FC236}">
                <a16:creationId xmlns:a16="http://schemas.microsoft.com/office/drawing/2014/main" id="{0F6B29AB-1A0E-9143-88F3-9CDC568A16A2}"/>
              </a:ext>
            </a:extLst>
          </p:cNvPr>
          <p:cNvGrpSpPr/>
          <p:nvPr/>
        </p:nvGrpSpPr>
        <p:grpSpPr>
          <a:xfrm>
            <a:off x="1588305" y="4531380"/>
            <a:ext cx="5967390" cy="164789"/>
            <a:chOff x="1667551" y="4586362"/>
            <a:chExt cx="5967390" cy="164789"/>
          </a:xfrm>
        </p:grpSpPr>
        <p:sp>
          <p:nvSpPr>
            <p:cNvPr id="13" name="CuadroTexto 12"/>
            <p:cNvSpPr txBox="1"/>
            <p:nvPr/>
          </p:nvSpPr>
          <p:spPr>
            <a:xfrm>
              <a:off x="1667551" y="4586362"/>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a:t>
              </a:r>
            </a:p>
          </p:txBody>
        </p:sp>
        <p:sp>
          <p:nvSpPr>
            <p:cNvPr id="108" name="CuadroTexto 107">
              <a:extLst>
                <a:ext uri="{FF2B5EF4-FFF2-40B4-BE49-F238E27FC236}">
                  <a16:creationId xmlns:a16="http://schemas.microsoft.com/office/drawing/2014/main" id="{8B8606CC-858E-E64A-8CF4-2DD362154E76}"/>
                </a:ext>
              </a:extLst>
            </p:cNvPr>
            <p:cNvSpPr txBox="1"/>
            <p:nvPr/>
          </p:nvSpPr>
          <p:spPr>
            <a:xfrm>
              <a:off x="1852668" y="4586362"/>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2</a:t>
              </a:r>
            </a:p>
          </p:txBody>
        </p:sp>
        <p:sp>
          <p:nvSpPr>
            <p:cNvPr id="109" name="CuadroTexto 108">
              <a:extLst>
                <a:ext uri="{FF2B5EF4-FFF2-40B4-BE49-F238E27FC236}">
                  <a16:creationId xmlns:a16="http://schemas.microsoft.com/office/drawing/2014/main" id="{98848A23-13EC-AA46-ABF2-341E2DBAB4C1}"/>
                </a:ext>
              </a:extLst>
            </p:cNvPr>
            <p:cNvSpPr txBox="1"/>
            <p:nvPr/>
          </p:nvSpPr>
          <p:spPr>
            <a:xfrm>
              <a:off x="2020406" y="4586362"/>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3</a:t>
              </a:r>
            </a:p>
          </p:txBody>
        </p:sp>
        <p:sp>
          <p:nvSpPr>
            <p:cNvPr id="111" name="CuadroTexto 110">
              <a:extLst>
                <a:ext uri="{FF2B5EF4-FFF2-40B4-BE49-F238E27FC236}">
                  <a16:creationId xmlns:a16="http://schemas.microsoft.com/office/drawing/2014/main" id="{FBDF3DB7-EB81-CA44-BE33-73D0BD2123C1}"/>
                </a:ext>
              </a:extLst>
            </p:cNvPr>
            <p:cNvSpPr txBox="1"/>
            <p:nvPr/>
          </p:nvSpPr>
          <p:spPr>
            <a:xfrm>
              <a:off x="2188681" y="4589568"/>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4</a:t>
              </a:r>
            </a:p>
          </p:txBody>
        </p:sp>
        <p:sp>
          <p:nvSpPr>
            <p:cNvPr id="112" name="CuadroTexto 111">
              <a:extLst>
                <a:ext uri="{FF2B5EF4-FFF2-40B4-BE49-F238E27FC236}">
                  <a16:creationId xmlns:a16="http://schemas.microsoft.com/office/drawing/2014/main" id="{5452B046-F1C4-144E-98E6-8EA5C9B29F3B}"/>
                </a:ext>
              </a:extLst>
            </p:cNvPr>
            <p:cNvSpPr txBox="1"/>
            <p:nvPr/>
          </p:nvSpPr>
          <p:spPr>
            <a:xfrm>
              <a:off x="2359170" y="4589568"/>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5</a:t>
              </a:r>
            </a:p>
          </p:txBody>
        </p:sp>
        <p:sp>
          <p:nvSpPr>
            <p:cNvPr id="114" name="CuadroTexto 113">
              <a:extLst>
                <a:ext uri="{FF2B5EF4-FFF2-40B4-BE49-F238E27FC236}">
                  <a16:creationId xmlns:a16="http://schemas.microsoft.com/office/drawing/2014/main" id="{50903C83-163F-BF41-9EC0-3B4BFCAA07E3}"/>
                </a:ext>
              </a:extLst>
            </p:cNvPr>
            <p:cNvSpPr txBox="1"/>
            <p:nvPr/>
          </p:nvSpPr>
          <p:spPr>
            <a:xfrm>
              <a:off x="2526472" y="4589568"/>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6</a:t>
              </a:r>
            </a:p>
          </p:txBody>
        </p:sp>
        <p:sp>
          <p:nvSpPr>
            <p:cNvPr id="115" name="CuadroTexto 114">
              <a:extLst>
                <a:ext uri="{FF2B5EF4-FFF2-40B4-BE49-F238E27FC236}">
                  <a16:creationId xmlns:a16="http://schemas.microsoft.com/office/drawing/2014/main" id="{DD52EB15-EADA-6F43-96C9-A6F94A0A7A72}"/>
                </a:ext>
              </a:extLst>
            </p:cNvPr>
            <p:cNvSpPr txBox="1"/>
            <p:nvPr/>
          </p:nvSpPr>
          <p:spPr>
            <a:xfrm>
              <a:off x="2693557" y="4589568"/>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7</a:t>
              </a:r>
            </a:p>
          </p:txBody>
        </p:sp>
        <p:sp>
          <p:nvSpPr>
            <p:cNvPr id="116" name="CuadroTexto 115">
              <a:extLst>
                <a:ext uri="{FF2B5EF4-FFF2-40B4-BE49-F238E27FC236}">
                  <a16:creationId xmlns:a16="http://schemas.microsoft.com/office/drawing/2014/main" id="{3A9BA703-A0E6-EA4C-BD79-93C3C0448893}"/>
                </a:ext>
              </a:extLst>
            </p:cNvPr>
            <p:cNvSpPr txBox="1"/>
            <p:nvPr/>
          </p:nvSpPr>
          <p:spPr>
            <a:xfrm>
              <a:off x="2866535" y="4589568"/>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8</a:t>
              </a:r>
            </a:p>
          </p:txBody>
        </p:sp>
        <p:sp>
          <p:nvSpPr>
            <p:cNvPr id="118" name="CuadroTexto 117">
              <a:extLst>
                <a:ext uri="{FF2B5EF4-FFF2-40B4-BE49-F238E27FC236}">
                  <a16:creationId xmlns:a16="http://schemas.microsoft.com/office/drawing/2014/main" id="{3772AB98-A5B5-D84A-A45E-20432BCD5A2C}"/>
                </a:ext>
              </a:extLst>
            </p:cNvPr>
            <p:cNvSpPr txBox="1"/>
            <p:nvPr/>
          </p:nvSpPr>
          <p:spPr>
            <a:xfrm>
              <a:off x="3041166" y="4589568"/>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9</a:t>
              </a:r>
            </a:p>
          </p:txBody>
        </p:sp>
        <p:sp>
          <p:nvSpPr>
            <p:cNvPr id="119" name="CuadroTexto 118">
              <a:extLst>
                <a:ext uri="{FF2B5EF4-FFF2-40B4-BE49-F238E27FC236}">
                  <a16:creationId xmlns:a16="http://schemas.microsoft.com/office/drawing/2014/main" id="{D4BDD9A2-C85C-644B-9B87-9DE27512CF74}"/>
                </a:ext>
              </a:extLst>
            </p:cNvPr>
            <p:cNvSpPr txBox="1"/>
            <p:nvPr/>
          </p:nvSpPr>
          <p:spPr>
            <a:xfrm>
              <a:off x="3218554"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10</a:t>
              </a:r>
            </a:p>
          </p:txBody>
        </p:sp>
        <p:sp>
          <p:nvSpPr>
            <p:cNvPr id="121" name="CuadroTexto 120">
              <a:extLst>
                <a:ext uri="{FF2B5EF4-FFF2-40B4-BE49-F238E27FC236}">
                  <a16:creationId xmlns:a16="http://schemas.microsoft.com/office/drawing/2014/main" id="{E5317FA6-2DCA-7547-B17E-8EB07A08720F}"/>
                </a:ext>
              </a:extLst>
            </p:cNvPr>
            <p:cNvSpPr txBox="1"/>
            <p:nvPr/>
          </p:nvSpPr>
          <p:spPr>
            <a:xfrm>
              <a:off x="3504746"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11</a:t>
              </a:r>
            </a:p>
          </p:txBody>
        </p:sp>
        <p:sp>
          <p:nvSpPr>
            <p:cNvPr id="122" name="CuadroTexto 121">
              <a:extLst>
                <a:ext uri="{FF2B5EF4-FFF2-40B4-BE49-F238E27FC236}">
                  <a16:creationId xmlns:a16="http://schemas.microsoft.com/office/drawing/2014/main" id="{A076A9EF-5C1B-324D-A73B-DAD4BDDDF116}"/>
                </a:ext>
              </a:extLst>
            </p:cNvPr>
            <p:cNvSpPr txBox="1"/>
            <p:nvPr/>
          </p:nvSpPr>
          <p:spPr>
            <a:xfrm>
              <a:off x="3776024"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12</a:t>
              </a:r>
            </a:p>
          </p:txBody>
        </p:sp>
        <p:sp>
          <p:nvSpPr>
            <p:cNvPr id="124" name="CuadroTexto 123">
              <a:extLst>
                <a:ext uri="{FF2B5EF4-FFF2-40B4-BE49-F238E27FC236}">
                  <a16:creationId xmlns:a16="http://schemas.microsoft.com/office/drawing/2014/main" id="{A1EE1087-EF46-ED4F-BEC4-5E2DBE58C9E7}"/>
                </a:ext>
              </a:extLst>
            </p:cNvPr>
            <p:cNvSpPr txBox="1"/>
            <p:nvPr/>
          </p:nvSpPr>
          <p:spPr>
            <a:xfrm>
              <a:off x="4050700"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13</a:t>
              </a:r>
            </a:p>
          </p:txBody>
        </p:sp>
        <p:sp>
          <p:nvSpPr>
            <p:cNvPr id="125" name="CuadroTexto 124">
              <a:extLst>
                <a:ext uri="{FF2B5EF4-FFF2-40B4-BE49-F238E27FC236}">
                  <a16:creationId xmlns:a16="http://schemas.microsoft.com/office/drawing/2014/main" id="{4199962C-235E-7649-963D-DD286334ECDC}"/>
                </a:ext>
              </a:extLst>
            </p:cNvPr>
            <p:cNvSpPr txBox="1"/>
            <p:nvPr/>
          </p:nvSpPr>
          <p:spPr>
            <a:xfrm>
              <a:off x="4316643"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14</a:t>
              </a:r>
            </a:p>
          </p:txBody>
        </p:sp>
        <p:sp>
          <p:nvSpPr>
            <p:cNvPr id="126" name="CuadroTexto 125">
              <a:extLst>
                <a:ext uri="{FF2B5EF4-FFF2-40B4-BE49-F238E27FC236}">
                  <a16:creationId xmlns:a16="http://schemas.microsoft.com/office/drawing/2014/main" id="{C99D0F57-1676-5947-8E01-B83F48CC6FD7}"/>
                </a:ext>
              </a:extLst>
            </p:cNvPr>
            <p:cNvSpPr txBox="1"/>
            <p:nvPr/>
          </p:nvSpPr>
          <p:spPr>
            <a:xfrm>
              <a:off x="4599463"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15</a:t>
              </a:r>
            </a:p>
          </p:txBody>
        </p:sp>
        <p:sp>
          <p:nvSpPr>
            <p:cNvPr id="128" name="CuadroTexto 127">
              <a:extLst>
                <a:ext uri="{FF2B5EF4-FFF2-40B4-BE49-F238E27FC236}">
                  <a16:creationId xmlns:a16="http://schemas.microsoft.com/office/drawing/2014/main" id="{541C78D0-CFDE-8048-87C9-8AE11E8BD0F9}"/>
                </a:ext>
              </a:extLst>
            </p:cNvPr>
            <p:cNvSpPr txBox="1"/>
            <p:nvPr/>
          </p:nvSpPr>
          <p:spPr>
            <a:xfrm>
              <a:off x="4862834"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16</a:t>
              </a:r>
            </a:p>
          </p:txBody>
        </p:sp>
        <p:sp>
          <p:nvSpPr>
            <p:cNvPr id="129" name="CuadroTexto 128">
              <a:extLst>
                <a:ext uri="{FF2B5EF4-FFF2-40B4-BE49-F238E27FC236}">
                  <a16:creationId xmlns:a16="http://schemas.microsoft.com/office/drawing/2014/main" id="{659CEB04-E2B0-1F48-900B-2CC41262D619}"/>
                </a:ext>
              </a:extLst>
            </p:cNvPr>
            <p:cNvSpPr txBox="1"/>
            <p:nvPr/>
          </p:nvSpPr>
          <p:spPr>
            <a:xfrm>
              <a:off x="5140740"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17</a:t>
              </a:r>
            </a:p>
          </p:txBody>
        </p:sp>
        <p:sp>
          <p:nvSpPr>
            <p:cNvPr id="131" name="CuadroTexto 130">
              <a:extLst>
                <a:ext uri="{FF2B5EF4-FFF2-40B4-BE49-F238E27FC236}">
                  <a16:creationId xmlns:a16="http://schemas.microsoft.com/office/drawing/2014/main" id="{40649D57-50A1-D449-9C64-BDB4273A5E09}"/>
                </a:ext>
              </a:extLst>
            </p:cNvPr>
            <p:cNvSpPr txBox="1"/>
            <p:nvPr/>
          </p:nvSpPr>
          <p:spPr>
            <a:xfrm>
              <a:off x="5417027"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18</a:t>
              </a:r>
            </a:p>
          </p:txBody>
        </p:sp>
        <p:sp>
          <p:nvSpPr>
            <p:cNvPr id="132" name="CuadroTexto 131">
              <a:extLst>
                <a:ext uri="{FF2B5EF4-FFF2-40B4-BE49-F238E27FC236}">
                  <a16:creationId xmlns:a16="http://schemas.microsoft.com/office/drawing/2014/main" id="{467DB920-D736-F746-8934-F70223726B19}"/>
                </a:ext>
              </a:extLst>
            </p:cNvPr>
            <p:cNvSpPr txBox="1"/>
            <p:nvPr/>
          </p:nvSpPr>
          <p:spPr>
            <a:xfrm>
              <a:off x="5684525"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19</a:t>
              </a:r>
            </a:p>
          </p:txBody>
        </p:sp>
        <p:sp>
          <p:nvSpPr>
            <p:cNvPr id="134" name="CuadroTexto 133">
              <a:extLst>
                <a:ext uri="{FF2B5EF4-FFF2-40B4-BE49-F238E27FC236}">
                  <a16:creationId xmlns:a16="http://schemas.microsoft.com/office/drawing/2014/main" id="{AE6727D4-53DF-7745-8EAE-4D7B02F228F5}"/>
                </a:ext>
              </a:extLst>
            </p:cNvPr>
            <p:cNvSpPr txBox="1"/>
            <p:nvPr/>
          </p:nvSpPr>
          <p:spPr>
            <a:xfrm>
              <a:off x="5961935"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20</a:t>
              </a:r>
            </a:p>
          </p:txBody>
        </p:sp>
        <p:sp>
          <p:nvSpPr>
            <p:cNvPr id="135" name="CuadroTexto 134">
              <a:extLst>
                <a:ext uri="{FF2B5EF4-FFF2-40B4-BE49-F238E27FC236}">
                  <a16:creationId xmlns:a16="http://schemas.microsoft.com/office/drawing/2014/main" id="{00FD8AA9-2676-4D45-8668-1FF3D5B621CE}"/>
                </a:ext>
              </a:extLst>
            </p:cNvPr>
            <p:cNvSpPr txBox="1"/>
            <p:nvPr/>
          </p:nvSpPr>
          <p:spPr>
            <a:xfrm>
              <a:off x="6247006"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21</a:t>
              </a:r>
            </a:p>
          </p:txBody>
        </p:sp>
        <p:sp>
          <p:nvSpPr>
            <p:cNvPr id="137" name="CuadroTexto 136">
              <a:extLst>
                <a:ext uri="{FF2B5EF4-FFF2-40B4-BE49-F238E27FC236}">
                  <a16:creationId xmlns:a16="http://schemas.microsoft.com/office/drawing/2014/main" id="{1D0815D1-7738-3240-A878-39332534FE9B}"/>
                </a:ext>
              </a:extLst>
            </p:cNvPr>
            <p:cNvSpPr txBox="1"/>
            <p:nvPr/>
          </p:nvSpPr>
          <p:spPr>
            <a:xfrm>
              <a:off x="6511612"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22</a:t>
              </a:r>
            </a:p>
          </p:txBody>
        </p:sp>
        <p:sp>
          <p:nvSpPr>
            <p:cNvPr id="138" name="CuadroTexto 137">
              <a:extLst>
                <a:ext uri="{FF2B5EF4-FFF2-40B4-BE49-F238E27FC236}">
                  <a16:creationId xmlns:a16="http://schemas.microsoft.com/office/drawing/2014/main" id="{49CF5644-C42A-CA4B-B077-88CB1897DDF1}"/>
                </a:ext>
              </a:extLst>
            </p:cNvPr>
            <p:cNvSpPr txBox="1"/>
            <p:nvPr/>
          </p:nvSpPr>
          <p:spPr>
            <a:xfrm>
              <a:off x="6793866"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23</a:t>
              </a:r>
            </a:p>
          </p:txBody>
        </p:sp>
        <p:sp>
          <p:nvSpPr>
            <p:cNvPr id="140" name="CuadroTexto 139">
              <a:extLst>
                <a:ext uri="{FF2B5EF4-FFF2-40B4-BE49-F238E27FC236}">
                  <a16:creationId xmlns:a16="http://schemas.microsoft.com/office/drawing/2014/main" id="{841FD9A2-6979-B74A-9E71-07DB37AF151D}"/>
                </a:ext>
              </a:extLst>
            </p:cNvPr>
            <p:cNvSpPr txBox="1"/>
            <p:nvPr/>
          </p:nvSpPr>
          <p:spPr>
            <a:xfrm>
              <a:off x="7074331"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24</a:t>
              </a:r>
            </a:p>
          </p:txBody>
        </p:sp>
        <p:sp>
          <p:nvSpPr>
            <p:cNvPr id="141" name="CuadroTexto 140">
              <a:extLst>
                <a:ext uri="{FF2B5EF4-FFF2-40B4-BE49-F238E27FC236}">
                  <a16:creationId xmlns:a16="http://schemas.microsoft.com/office/drawing/2014/main" id="{D2E385DF-2104-1B4B-953B-D1B8E0CD7FF8}"/>
                </a:ext>
              </a:extLst>
            </p:cNvPr>
            <p:cNvSpPr txBox="1"/>
            <p:nvPr/>
          </p:nvSpPr>
          <p:spPr>
            <a:xfrm>
              <a:off x="7407670"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25</a:t>
              </a:r>
            </a:p>
          </p:txBody>
        </p:sp>
      </p:grpSp>
    </p:spTree>
    <p:extLst>
      <p:ext uri="{BB962C8B-B14F-4D97-AF65-F5344CB8AC3E}">
        <p14:creationId xmlns:p14="http://schemas.microsoft.com/office/powerpoint/2010/main" val="1914977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8079448" cy="1601529"/>
          </a:xfrm>
          <a:prstGeom prst="rect">
            <a:avLst/>
          </a:prstGeom>
        </p:spPr>
        <p:txBody>
          <a:bodyPr wrap="square" lIns="0" tIns="0" rIns="0" bIns="46800">
            <a:spAutoFit/>
          </a:bodyPr>
          <a:lstStyle/>
          <a:p>
            <a:pPr marL="223838" indent="-223838">
              <a:spcAft>
                <a:spcPts val="600"/>
              </a:spcAft>
              <a:buFont typeface="+mj-lt"/>
              <a:buAutoNum type="arabicPeriod" startAt="3"/>
            </a:pPr>
            <a:r>
              <a:rPr lang="en-US" sz="1600" b="1" dirty="0">
                <a:solidFill>
                  <a:srgbClr val="714FA0"/>
                </a:solidFill>
                <a:latin typeface="Calibri" charset="0"/>
                <a:ea typeface="Calibri" charset="0"/>
                <a:cs typeface="Calibri" charset="0"/>
              </a:rPr>
              <a:t>GRÁFICAS DE CONTROL</a:t>
            </a:r>
          </a:p>
          <a:p>
            <a:pPr indent="223838">
              <a:buClr>
                <a:schemeClr val="bg1"/>
              </a:buClr>
              <a:buSzPct val="68000"/>
            </a:pPr>
            <a:r>
              <a:rPr lang="es-ES_tradnl" altLang="es-PE" sz="1600" b="1" dirty="0">
                <a:solidFill>
                  <a:srgbClr val="00B1C3"/>
                </a:solidFill>
                <a:latin typeface="Calibri" charset="0"/>
                <a:ea typeface="Calibri" charset="0"/>
                <a:cs typeface="Calibri" charset="0"/>
              </a:rPr>
              <a:t>Carta R</a:t>
            </a:r>
            <a:endParaRPr lang="es-ES_tradnl" altLang="es-PE" sz="1600" dirty="0">
              <a:solidFill>
                <a:srgbClr val="00B1C3"/>
              </a:solidFill>
              <a:latin typeface="Calibri" charset="0"/>
              <a:ea typeface="Calibri" charset="0"/>
              <a:cs typeface="Calibri" charset="0"/>
            </a:endParaRPr>
          </a:p>
          <a:p>
            <a:pPr marL="404813" indent="-180975">
              <a:buClr>
                <a:srgbClr val="00B1C3"/>
              </a:buClr>
              <a:buSzPct val="100000"/>
              <a:buFont typeface="Arial" charset="0"/>
              <a:buChar char="•"/>
            </a:pPr>
            <a:r>
              <a:rPr lang="es-ES_tradnl" altLang="es-PE" sz="1600" dirty="0">
                <a:latin typeface="Calibri" charset="0"/>
                <a:ea typeface="Calibri" charset="0"/>
                <a:cs typeface="Calibri" charset="0"/>
              </a:rPr>
              <a:t>La carta de control R es otro tipo de grafica de control para variables.</a:t>
            </a:r>
          </a:p>
          <a:p>
            <a:pPr marL="404813" indent="-180975">
              <a:buClr>
                <a:srgbClr val="00B1C3"/>
              </a:buClr>
              <a:buSzPct val="100000"/>
              <a:buFont typeface="Arial" charset="0"/>
              <a:buChar char="•"/>
            </a:pPr>
            <a:endParaRPr lang="es-ES_tradnl" altLang="es-PE" sz="1600" dirty="0">
              <a:latin typeface="Calibri" charset="0"/>
              <a:ea typeface="Calibri" charset="0"/>
              <a:cs typeface="Calibri" charset="0"/>
            </a:endParaRPr>
          </a:p>
          <a:p>
            <a:pPr marL="404813" indent="-180975">
              <a:buClr>
                <a:srgbClr val="00B1C3"/>
              </a:buClr>
              <a:buSzPct val="100000"/>
              <a:buFont typeface="Arial" charset="0"/>
              <a:buChar char="•"/>
            </a:pPr>
            <a:r>
              <a:rPr lang="es-PE" altLang="es-PE" sz="1600" dirty="0">
                <a:latin typeface="Calibri" charset="0"/>
                <a:ea typeface="Calibri" charset="0"/>
                <a:cs typeface="Calibri" charset="0"/>
              </a:rPr>
              <a:t>Mientras las gráficas de promedio monitorean una desviación en la tendencia central del proceso, las gráficas de rango monitorean la dispersión o variabilidad del proceso.</a:t>
            </a:r>
            <a:endParaRPr lang="es-ES" altLang="es-PE" sz="1600" dirty="0">
              <a:latin typeface="Calibri" charset="0"/>
              <a:ea typeface="Calibri" charset="0"/>
              <a:cs typeface="Calibri" charset="0"/>
            </a:endParaRPr>
          </a:p>
        </p:txBody>
      </p:sp>
    </p:spTree>
    <p:extLst>
      <p:ext uri="{BB962C8B-B14F-4D97-AF65-F5344CB8AC3E}">
        <p14:creationId xmlns:p14="http://schemas.microsoft.com/office/powerpoint/2010/main" val="1466455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8079448" cy="4248407"/>
          </a:xfrm>
          <a:prstGeom prst="rect">
            <a:avLst/>
          </a:prstGeom>
        </p:spPr>
        <p:txBody>
          <a:bodyPr wrap="square" lIns="0" tIns="0" rIns="0" bIns="46800">
            <a:spAutoFit/>
          </a:bodyPr>
          <a:lstStyle/>
          <a:p>
            <a:pPr marL="223838" indent="-223838">
              <a:spcAft>
                <a:spcPts val="600"/>
              </a:spcAft>
              <a:buFont typeface="+mj-lt"/>
              <a:buAutoNum type="arabicPeriod" startAt="3"/>
            </a:pPr>
            <a:r>
              <a:rPr lang="en-US" sz="1600" b="1" dirty="0">
                <a:solidFill>
                  <a:srgbClr val="714FA0"/>
                </a:solidFill>
                <a:latin typeface="Calibri" charset="0"/>
                <a:ea typeface="Calibri" charset="0"/>
                <a:cs typeface="Calibri" charset="0"/>
              </a:rPr>
              <a:t>GRÁFICAS DE CONTROL</a:t>
            </a:r>
          </a:p>
          <a:p>
            <a:pPr marL="404813" indent="-180975">
              <a:buFont typeface="Arial" charset="0"/>
              <a:buChar char="•"/>
            </a:pPr>
            <a:r>
              <a:rPr lang="es-PE" altLang="es-PE" sz="1400" dirty="0">
                <a:latin typeface="Calibri" charset="0"/>
                <a:ea typeface="Calibri" charset="0"/>
                <a:cs typeface="Calibri" charset="0"/>
              </a:rPr>
              <a:t>La línea central y los limites de control de la grafica de rango se calculan de similar forma que para las graficas X</a:t>
            </a:r>
          </a:p>
          <a:p>
            <a:pPr marL="404813" indent="-180975">
              <a:buFont typeface="Arial" charset="0"/>
              <a:buChar char="•"/>
            </a:pPr>
            <a:endParaRPr lang="es-PE" altLang="es-PE" sz="1400" dirty="0">
              <a:latin typeface="Calibri" charset="0"/>
              <a:ea typeface="Calibri" charset="0"/>
              <a:cs typeface="Calibri" charset="0"/>
            </a:endParaRPr>
          </a:p>
          <a:p>
            <a:pPr marL="584200" indent="-179388">
              <a:buFont typeface="Arial" charset="0"/>
              <a:buChar char="•"/>
            </a:pPr>
            <a:r>
              <a:rPr lang="es-PE" altLang="es-PE" sz="1400" dirty="0">
                <a:latin typeface="Calibri" charset="0"/>
                <a:ea typeface="Calibri" charset="0"/>
                <a:cs typeface="Calibri" charset="0"/>
              </a:rPr>
              <a:t>CL    = </a:t>
            </a:r>
            <a:r>
              <a:rPr lang="es-PE" altLang="es-PE" sz="1400" u="sng" dirty="0">
                <a:latin typeface="Calibri" charset="0"/>
                <a:ea typeface="Calibri" charset="0"/>
                <a:cs typeface="Calibri" charset="0"/>
              </a:rPr>
              <a:t>R</a:t>
            </a:r>
            <a:endParaRPr lang="es-PE" altLang="es-PE" sz="1400" dirty="0">
              <a:latin typeface="Calibri" charset="0"/>
              <a:ea typeface="Calibri" charset="0"/>
              <a:cs typeface="Calibri" charset="0"/>
            </a:endParaRPr>
          </a:p>
          <a:p>
            <a:pPr marL="584200" indent="-179388">
              <a:buFont typeface="Arial" charset="0"/>
              <a:buChar char="•"/>
            </a:pPr>
            <a:r>
              <a:rPr lang="es-PE" altLang="es-PE" sz="1400" dirty="0">
                <a:latin typeface="Calibri" charset="0"/>
                <a:ea typeface="Calibri" charset="0"/>
                <a:cs typeface="Calibri" charset="0"/>
              </a:rPr>
              <a:t>UCL = D</a:t>
            </a:r>
            <a:r>
              <a:rPr lang="es-PE" altLang="es-PE" sz="1400" baseline="-25000" dirty="0">
                <a:latin typeface="Calibri" charset="0"/>
                <a:ea typeface="Calibri" charset="0"/>
                <a:cs typeface="Calibri" charset="0"/>
              </a:rPr>
              <a:t>4  </a:t>
            </a:r>
            <a:r>
              <a:rPr lang="es-PE" altLang="es-PE" sz="1400" u="sng" dirty="0">
                <a:latin typeface="Calibri" charset="0"/>
                <a:ea typeface="Calibri" charset="0"/>
                <a:cs typeface="Calibri" charset="0"/>
              </a:rPr>
              <a:t>R </a:t>
            </a:r>
          </a:p>
          <a:p>
            <a:pPr marL="584200" indent="-179388">
              <a:buFont typeface="Arial" charset="0"/>
              <a:buChar char="•"/>
            </a:pPr>
            <a:r>
              <a:rPr lang="es-PE" altLang="es-PE" sz="1400" dirty="0">
                <a:latin typeface="Calibri" charset="0"/>
                <a:ea typeface="Calibri" charset="0"/>
                <a:cs typeface="Calibri" charset="0"/>
              </a:rPr>
              <a:t>LCL  = D</a:t>
            </a:r>
            <a:r>
              <a:rPr lang="es-PE" altLang="es-PE" sz="1400" baseline="-25000" dirty="0">
                <a:latin typeface="Calibri" charset="0"/>
                <a:ea typeface="Calibri" charset="0"/>
                <a:cs typeface="Calibri" charset="0"/>
              </a:rPr>
              <a:t>3  </a:t>
            </a:r>
            <a:r>
              <a:rPr lang="es-PE" altLang="es-PE" sz="1400" u="sng" dirty="0">
                <a:latin typeface="Calibri" charset="0"/>
                <a:ea typeface="Calibri" charset="0"/>
                <a:cs typeface="Calibri" charset="0"/>
              </a:rPr>
              <a:t>R</a:t>
            </a:r>
          </a:p>
          <a:p>
            <a:pPr marL="404813" indent="-180975">
              <a:buFont typeface="Arial" charset="0"/>
              <a:buChar char="•"/>
            </a:pPr>
            <a:endParaRPr lang="es-PE" altLang="es-PE" sz="1400" dirty="0">
              <a:latin typeface="Calibri" charset="0"/>
              <a:ea typeface="Calibri" charset="0"/>
              <a:cs typeface="Calibri" charset="0"/>
            </a:endParaRPr>
          </a:p>
          <a:p>
            <a:pPr marL="404813" indent="-180975">
              <a:buFont typeface="Arial" charset="0"/>
              <a:buChar char="•"/>
            </a:pPr>
            <a:r>
              <a:rPr lang="es-PE" altLang="es-PE" sz="1400" dirty="0">
                <a:latin typeface="Calibri" charset="0"/>
                <a:ea typeface="Calibri" charset="0"/>
                <a:cs typeface="Calibri" charset="0"/>
              </a:rPr>
              <a:t>El valor de D</a:t>
            </a:r>
            <a:r>
              <a:rPr lang="es-PE" altLang="es-PE" sz="1400" baseline="-25000" dirty="0">
                <a:latin typeface="Calibri" charset="0"/>
                <a:ea typeface="Calibri" charset="0"/>
                <a:cs typeface="Calibri" charset="0"/>
              </a:rPr>
              <a:t>4 </a:t>
            </a:r>
            <a:r>
              <a:rPr lang="es-PE" altLang="es-PE" sz="1400" dirty="0">
                <a:latin typeface="Calibri" charset="0"/>
                <a:ea typeface="Calibri" charset="0"/>
                <a:cs typeface="Calibri" charset="0"/>
              </a:rPr>
              <a:t>y D</a:t>
            </a:r>
            <a:r>
              <a:rPr lang="es-PE" altLang="es-PE" sz="1400" baseline="-25000" dirty="0">
                <a:latin typeface="Calibri" charset="0"/>
                <a:ea typeface="Calibri" charset="0"/>
                <a:cs typeface="Calibri" charset="0"/>
              </a:rPr>
              <a:t>3 </a:t>
            </a:r>
            <a:r>
              <a:rPr lang="es-PE" altLang="es-PE" sz="1400" dirty="0">
                <a:latin typeface="Calibri" charset="0"/>
                <a:ea typeface="Calibri" charset="0"/>
                <a:cs typeface="Calibri" charset="0"/>
              </a:rPr>
              <a:t>es obtenido de la tabla estándar.	</a:t>
            </a:r>
          </a:p>
          <a:p>
            <a:pPr marL="404813" indent="-180975">
              <a:buFont typeface="Arial" charset="0"/>
              <a:buChar char="•"/>
            </a:pPr>
            <a:endParaRPr lang="es-PE" altLang="es-PE" sz="1400" dirty="0">
              <a:latin typeface="Calibri" charset="0"/>
              <a:ea typeface="Calibri" charset="0"/>
              <a:cs typeface="Calibri" charset="0"/>
            </a:endParaRPr>
          </a:p>
          <a:p>
            <a:pPr marL="584200" indent="-179388">
              <a:buFont typeface="Arial" charset="0"/>
              <a:buChar char="•"/>
            </a:pPr>
            <a:r>
              <a:rPr lang="es-PE" altLang="es-PE" sz="1400" u="sng" dirty="0">
                <a:latin typeface="Calibri" charset="0"/>
                <a:ea typeface="Calibri" charset="0"/>
                <a:cs typeface="Calibri" charset="0"/>
              </a:rPr>
              <a:t>R </a:t>
            </a:r>
            <a:r>
              <a:rPr lang="es-PE" altLang="es-PE" sz="1400" dirty="0">
                <a:latin typeface="Calibri" charset="0"/>
                <a:ea typeface="Calibri" charset="0"/>
                <a:cs typeface="Calibri" charset="0"/>
              </a:rPr>
              <a:t>= 7.17 / 25 = 0.29</a:t>
            </a:r>
          </a:p>
          <a:p>
            <a:pPr marL="584200" indent="-179388">
              <a:buFont typeface="Arial" charset="0"/>
              <a:buChar char="•"/>
            </a:pPr>
            <a:endParaRPr lang="es-PE" altLang="es-PE" sz="1400" dirty="0">
              <a:latin typeface="Calibri" charset="0"/>
              <a:ea typeface="Calibri" charset="0"/>
              <a:cs typeface="Calibri" charset="0"/>
            </a:endParaRPr>
          </a:p>
          <a:p>
            <a:pPr marL="584200" indent="-179388">
              <a:buFont typeface="Arial" charset="0"/>
              <a:buChar char="•"/>
            </a:pPr>
            <a:r>
              <a:rPr lang="es-PE" altLang="es-PE" sz="1400" dirty="0">
                <a:latin typeface="Calibri" charset="0"/>
                <a:ea typeface="Calibri" charset="0"/>
                <a:cs typeface="Calibri" charset="0"/>
              </a:rPr>
              <a:t>n = 4</a:t>
            </a:r>
          </a:p>
          <a:p>
            <a:pPr marL="584200" indent="-179388">
              <a:buFont typeface="Arial" charset="0"/>
              <a:buChar char="•"/>
            </a:pPr>
            <a:endParaRPr lang="es-PE" altLang="es-PE" sz="1400" dirty="0">
              <a:latin typeface="Calibri" charset="0"/>
              <a:ea typeface="Calibri" charset="0"/>
              <a:cs typeface="Calibri" charset="0"/>
            </a:endParaRPr>
          </a:p>
          <a:p>
            <a:pPr marL="584200" indent="-179388">
              <a:buFont typeface="Arial" charset="0"/>
              <a:buChar char="•"/>
            </a:pPr>
            <a:r>
              <a:rPr lang="es-PE" altLang="es-PE" sz="1400" dirty="0">
                <a:latin typeface="Calibri" charset="0"/>
                <a:ea typeface="Calibri" charset="0"/>
                <a:cs typeface="Calibri" charset="0"/>
              </a:rPr>
              <a:t>D</a:t>
            </a:r>
            <a:r>
              <a:rPr lang="es-PE" altLang="es-PE" sz="1400" baseline="-25000" dirty="0">
                <a:latin typeface="Calibri" charset="0"/>
                <a:ea typeface="Calibri" charset="0"/>
                <a:cs typeface="Calibri" charset="0"/>
              </a:rPr>
              <a:t>4</a:t>
            </a:r>
            <a:r>
              <a:rPr lang="es-PE" altLang="es-PE" sz="1400" dirty="0">
                <a:latin typeface="Calibri" charset="0"/>
                <a:ea typeface="Calibri" charset="0"/>
                <a:cs typeface="Calibri" charset="0"/>
              </a:rPr>
              <a:t> = 2.28</a:t>
            </a:r>
          </a:p>
          <a:p>
            <a:pPr marL="584200" indent="-179388">
              <a:buFont typeface="Arial" charset="0"/>
              <a:buChar char="•"/>
            </a:pPr>
            <a:r>
              <a:rPr lang="es-PE" altLang="es-PE" sz="1400" dirty="0">
                <a:latin typeface="Calibri" charset="0"/>
                <a:ea typeface="Calibri" charset="0"/>
                <a:cs typeface="Calibri" charset="0"/>
              </a:rPr>
              <a:t>D</a:t>
            </a:r>
            <a:r>
              <a:rPr lang="es-PE" altLang="es-PE" sz="1400" baseline="-25000" dirty="0">
                <a:latin typeface="Calibri" charset="0"/>
                <a:ea typeface="Calibri" charset="0"/>
                <a:cs typeface="Calibri" charset="0"/>
              </a:rPr>
              <a:t>3  </a:t>
            </a:r>
            <a:r>
              <a:rPr lang="es-PE" altLang="es-PE" sz="1400" dirty="0">
                <a:latin typeface="Calibri" charset="0"/>
                <a:ea typeface="Calibri" charset="0"/>
                <a:cs typeface="Calibri" charset="0"/>
              </a:rPr>
              <a:t>= 0</a:t>
            </a:r>
          </a:p>
          <a:p>
            <a:pPr marL="584200" indent="-179388">
              <a:buFont typeface="Arial" charset="0"/>
              <a:buChar char="•"/>
            </a:pPr>
            <a:endParaRPr lang="es-PE" altLang="es-PE" sz="1400" dirty="0">
              <a:latin typeface="Calibri" charset="0"/>
              <a:ea typeface="Calibri" charset="0"/>
              <a:cs typeface="Calibri" charset="0"/>
            </a:endParaRPr>
          </a:p>
          <a:p>
            <a:pPr marL="584200" indent="-179388">
              <a:buFont typeface="Arial" charset="0"/>
              <a:buChar char="•"/>
            </a:pPr>
            <a:r>
              <a:rPr lang="es-PE" altLang="es-PE" sz="1400" dirty="0">
                <a:latin typeface="Calibri" charset="0"/>
                <a:ea typeface="Calibri" charset="0"/>
                <a:cs typeface="Calibri" charset="0"/>
              </a:rPr>
              <a:t>UCL = D</a:t>
            </a:r>
            <a:r>
              <a:rPr lang="es-PE" altLang="es-PE" sz="1400" baseline="-25000" dirty="0">
                <a:latin typeface="Calibri" charset="0"/>
                <a:ea typeface="Calibri" charset="0"/>
                <a:cs typeface="Calibri" charset="0"/>
              </a:rPr>
              <a:t>4  </a:t>
            </a:r>
            <a:r>
              <a:rPr lang="es-PE" altLang="es-PE" sz="1400" u="sng" dirty="0">
                <a:latin typeface="Calibri" charset="0"/>
                <a:ea typeface="Calibri" charset="0"/>
                <a:cs typeface="Calibri" charset="0"/>
              </a:rPr>
              <a:t>R </a:t>
            </a:r>
            <a:r>
              <a:rPr lang="es-PE" altLang="es-PE" sz="1400" dirty="0">
                <a:latin typeface="Calibri" charset="0"/>
                <a:ea typeface="Calibri" charset="0"/>
                <a:cs typeface="Calibri" charset="0"/>
              </a:rPr>
              <a:t>= 2.28 (0.29) = 0.6612</a:t>
            </a:r>
          </a:p>
          <a:p>
            <a:pPr marL="584200" indent="-179388">
              <a:buFont typeface="Arial" charset="0"/>
              <a:buChar char="•"/>
            </a:pPr>
            <a:r>
              <a:rPr lang="es-PE" altLang="es-PE" sz="1400" dirty="0">
                <a:latin typeface="Calibri" charset="0"/>
                <a:ea typeface="Calibri" charset="0"/>
                <a:cs typeface="Calibri" charset="0"/>
              </a:rPr>
              <a:t>LCL  = D</a:t>
            </a:r>
            <a:r>
              <a:rPr lang="es-PE" altLang="es-PE" sz="1400" baseline="-25000" dirty="0">
                <a:latin typeface="Calibri" charset="0"/>
                <a:ea typeface="Calibri" charset="0"/>
                <a:cs typeface="Calibri" charset="0"/>
              </a:rPr>
              <a:t>3  </a:t>
            </a:r>
            <a:r>
              <a:rPr lang="es-PE" altLang="es-PE" sz="1400" u="sng" dirty="0">
                <a:latin typeface="Calibri" charset="0"/>
                <a:ea typeface="Calibri" charset="0"/>
                <a:cs typeface="Calibri" charset="0"/>
              </a:rPr>
              <a:t>R </a:t>
            </a:r>
            <a:r>
              <a:rPr lang="es-PE" altLang="es-PE" sz="1400" dirty="0">
                <a:latin typeface="Calibri" charset="0"/>
                <a:ea typeface="Calibri" charset="0"/>
                <a:cs typeface="Calibri" charset="0"/>
              </a:rPr>
              <a:t>=      0 (0.29) = 0</a:t>
            </a:r>
          </a:p>
        </p:txBody>
      </p:sp>
    </p:spTree>
    <p:extLst>
      <p:ext uri="{BB962C8B-B14F-4D97-AF65-F5344CB8AC3E}">
        <p14:creationId xmlns:p14="http://schemas.microsoft.com/office/powerpoint/2010/main" val="765587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1"/>
            <a:ext cx="9144000" cy="5715000"/>
          </a:xfrm>
          <a:prstGeom prst="rect">
            <a:avLst/>
          </a:prstGeom>
          <a:solidFill>
            <a:srgbClr val="DFA1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 name="CuadroTexto 3"/>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OBJETIVOS</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9" name="Imagen 8">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 y="946968"/>
            <a:ext cx="2073162" cy="3900135"/>
          </a:xfrm>
          <a:prstGeom prst="rect">
            <a:avLst/>
          </a:prstGeom>
        </p:spPr>
      </p:pic>
    </p:spTree>
    <p:extLst>
      <p:ext uri="{BB962C8B-B14F-4D97-AF65-F5344CB8AC3E}">
        <p14:creationId xmlns:p14="http://schemas.microsoft.com/office/powerpoint/2010/main" val="361656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8079448" cy="293478"/>
          </a:xfrm>
          <a:prstGeom prst="rect">
            <a:avLst/>
          </a:prstGeom>
        </p:spPr>
        <p:txBody>
          <a:bodyPr wrap="square" lIns="0" tIns="0" rIns="0" bIns="46800">
            <a:spAutoFit/>
          </a:bodyPr>
          <a:lstStyle/>
          <a:p>
            <a:pPr marL="223838" indent="-223838">
              <a:spcAft>
                <a:spcPts val="600"/>
              </a:spcAft>
              <a:buFont typeface="+mj-lt"/>
              <a:buAutoNum type="arabicPeriod" startAt="3"/>
            </a:pPr>
            <a:r>
              <a:rPr lang="en-US" sz="1600" b="1" dirty="0">
                <a:solidFill>
                  <a:srgbClr val="714FA0"/>
                </a:solidFill>
                <a:latin typeface="Calibri" charset="0"/>
                <a:ea typeface="Calibri" charset="0"/>
                <a:cs typeface="Calibri" charset="0"/>
              </a:rPr>
              <a:t>GRÁFICAS DE CONTROL</a:t>
            </a:r>
          </a:p>
        </p:txBody>
      </p:sp>
      <p:graphicFrame>
        <p:nvGraphicFramePr>
          <p:cNvPr id="5" name="Tabla 4"/>
          <p:cNvGraphicFramePr>
            <a:graphicFrameLocks noGrp="1"/>
          </p:cNvGraphicFramePr>
          <p:nvPr>
            <p:extLst>
              <p:ext uri="{D42A27DB-BD31-4B8C-83A1-F6EECF244321}">
                <p14:modId xmlns:p14="http://schemas.microsoft.com/office/powerpoint/2010/main" val="2133479726"/>
              </p:ext>
            </p:extLst>
          </p:nvPr>
        </p:nvGraphicFramePr>
        <p:xfrm>
          <a:off x="5421436" y="901320"/>
          <a:ext cx="3254252" cy="4360637"/>
        </p:xfrm>
        <a:graphic>
          <a:graphicData uri="http://schemas.openxmlformats.org/drawingml/2006/table">
            <a:tbl>
              <a:tblPr firstRow="1" bandRow="1">
                <a:tableStyleId>{5C22544A-7EE6-4342-B048-85BDC9FD1C3A}</a:tableStyleId>
              </a:tblPr>
              <a:tblGrid>
                <a:gridCol w="813563">
                  <a:extLst>
                    <a:ext uri="{9D8B030D-6E8A-4147-A177-3AD203B41FA5}">
                      <a16:colId xmlns:a16="http://schemas.microsoft.com/office/drawing/2014/main" val="20000"/>
                    </a:ext>
                  </a:extLst>
                </a:gridCol>
                <a:gridCol w="813563">
                  <a:extLst>
                    <a:ext uri="{9D8B030D-6E8A-4147-A177-3AD203B41FA5}">
                      <a16:colId xmlns:a16="http://schemas.microsoft.com/office/drawing/2014/main" val="20001"/>
                    </a:ext>
                  </a:extLst>
                </a:gridCol>
                <a:gridCol w="813563">
                  <a:extLst>
                    <a:ext uri="{9D8B030D-6E8A-4147-A177-3AD203B41FA5}">
                      <a16:colId xmlns:a16="http://schemas.microsoft.com/office/drawing/2014/main" val="20002"/>
                    </a:ext>
                  </a:extLst>
                </a:gridCol>
                <a:gridCol w="813563">
                  <a:extLst>
                    <a:ext uri="{9D8B030D-6E8A-4147-A177-3AD203B41FA5}">
                      <a16:colId xmlns:a16="http://schemas.microsoft.com/office/drawing/2014/main" val="20003"/>
                    </a:ext>
                  </a:extLst>
                </a:gridCol>
              </a:tblGrid>
              <a:tr h="397241">
                <a:tc gridSpan="4">
                  <a:txBody>
                    <a:bodyPr/>
                    <a:lstStyle/>
                    <a:p>
                      <a:r>
                        <a:rPr lang="en-US" sz="800" b="0" i="0" noProof="0" dirty="0">
                          <a:latin typeface="Calibri" panose="020F0502020204030204" pitchFamily="34" charset="0"/>
                        </a:rPr>
                        <a:t>Sample Size </a:t>
                      </a:r>
                      <a:r>
                        <a:rPr lang="es-ES_tradnl" sz="800" i="1" dirty="0"/>
                        <a:t>n</a:t>
                      </a:r>
                    </a:p>
                  </a:txBody>
                  <a:tcPr marL="39945" marR="39945" marT="19972" marB="1997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92C24E"/>
                    </a:solidFill>
                  </a:tcPr>
                </a:tc>
                <a:tc hMerge="1">
                  <a:txBody>
                    <a:bodyPr/>
                    <a:lstStyle/>
                    <a:p>
                      <a:endParaRPr lang="es-ES_tradnl" sz="700" dirty="0"/>
                    </a:p>
                  </a:txBody>
                  <a:tcPr marL="33998" marR="33998" marT="16999" marB="16999"/>
                </a:tc>
                <a:tc hMerge="1">
                  <a:txBody>
                    <a:bodyPr/>
                    <a:lstStyle/>
                    <a:p>
                      <a:endParaRPr lang="es-ES_tradnl" sz="700" dirty="0"/>
                    </a:p>
                  </a:txBody>
                  <a:tcPr marL="33998" marR="33998" marT="16999" marB="16999"/>
                </a:tc>
                <a:tc hMerge="1">
                  <a:txBody>
                    <a:bodyPr/>
                    <a:lstStyle/>
                    <a:p>
                      <a:endParaRPr lang="es-ES_tradnl" sz="700"/>
                    </a:p>
                  </a:txBody>
                  <a:tcPr marL="33998" marR="33998" marT="16999" marB="16999"/>
                </a:tc>
                <a:extLst>
                  <a:ext uri="{0D108BD9-81ED-4DB2-BD59-A6C34878D82A}">
                    <a16:rowId xmlns:a16="http://schemas.microsoft.com/office/drawing/2014/main" val="10000"/>
                  </a:ext>
                </a:extLst>
              </a:tr>
              <a:tr h="165284">
                <a:tc>
                  <a:txBody>
                    <a:bodyPr/>
                    <a:lstStyle/>
                    <a:p>
                      <a:pPr algn="ctr"/>
                      <a:r>
                        <a:rPr lang="es-ES_tradnl" sz="800" b="0" i="0" dirty="0">
                          <a:latin typeface="Calibri" panose="020F0502020204030204" pitchFamily="34" charset="0"/>
                        </a:rPr>
                        <a:t>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1.88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3.27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1"/>
                  </a:ext>
                </a:extLst>
              </a:tr>
              <a:tr h="165284">
                <a:tc>
                  <a:txBody>
                    <a:bodyPr/>
                    <a:lstStyle/>
                    <a:p>
                      <a:pPr algn="ctr"/>
                      <a:r>
                        <a:rPr lang="es-ES_tradnl" sz="800" b="0" i="0" dirty="0">
                          <a:latin typeface="Calibri" panose="020F0502020204030204" pitchFamily="34" charset="0"/>
                        </a:rPr>
                        <a:t>3</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1.02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2.57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2"/>
                  </a:ext>
                </a:extLst>
              </a:tr>
              <a:tr h="165284">
                <a:tc>
                  <a:txBody>
                    <a:bodyPr/>
                    <a:lstStyle/>
                    <a:p>
                      <a:pPr algn="ctr"/>
                      <a:r>
                        <a:rPr lang="es-ES_tradnl" sz="800" b="0" i="0" dirty="0">
                          <a:latin typeface="Calibri" panose="020F0502020204030204" pitchFamily="34" charset="0"/>
                        </a:rPr>
                        <a:t>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0.73</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2.28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3"/>
                  </a:ext>
                </a:extLst>
              </a:tr>
              <a:tr h="165284">
                <a:tc>
                  <a:txBody>
                    <a:bodyPr/>
                    <a:lstStyle/>
                    <a:p>
                      <a:pPr algn="ctr"/>
                      <a:r>
                        <a:rPr lang="es-ES_tradnl" sz="800" b="0" i="0" dirty="0">
                          <a:latin typeface="Calibri" panose="020F0502020204030204" pitchFamily="34" charset="0"/>
                        </a:rPr>
                        <a:t>5</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0.58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2.11</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4"/>
                  </a:ext>
                </a:extLst>
              </a:tr>
              <a:tr h="165284">
                <a:tc>
                  <a:txBody>
                    <a:bodyPr/>
                    <a:lstStyle/>
                    <a:p>
                      <a:pPr algn="ctr"/>
                      <a:r>
                        <a:rPr lang="es-ES_tradnl" sz="800" b="0" i="0" dirty="0">
                          <a:latin typeface="Calibri" panose="020F0502020204030204" pitchFamily="34" charset="0"/>
                        </a:rPr>
                        <a:t>6</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2.00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5"/>
                  </a:ext>
                </a:extLst>
              </a:tr>
              <a:tr h="165284">
                <a:tc>
                  <a:txBody>
                    <a:bodyPr/>
                    <a:lstStyle/>
                    <a:p>
                      <a:pPr algn="ctr"/>
                      <a:r>
                        <a:rPr lang="es-ES_tradnl" sz="800" b="0" i="0" dirty="0">
                          <a:latin typeface="Calibri" panose="020F0502020204030204" pitchFamily="34" charset="0"/>
                        </a:rPr>
                        <a:t>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0.08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1.92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6"/>
                  </a:ext>
                </a:extLst>
              </a:tr>
              <a:tr h="165284">
                <a:tc>
                  <a:txBody>
                    <a:bodyPr/>
                    <a:lstStyle/>
                    <a:p>
                      <a:pPr algn="ctr"/>
                      <a:r>
                        <a:rPr lang="es-ES_tradnl" sz="800" b="0" i="0" dirty="0">
                          <a:latin typeface="Calibri" panose="020F0502020204030204" pitchFamily="34" charset="0"/>
                        </a:rPr>
                        <a:t>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0.14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1.86</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7"/>
                  </a:ext>
                </a:extLst>
              </a:tr>
              <a:tr h="165284">
                <a:tc>
                  <a:txBody>
                    <a:bodyPr/>
                    <a:lstStyle/>
                    <a:p>
                      <a:pPr algn="ctr"/>
                      <a:r>
                        <a:rPr lang="es-ES_tradnl" sz="800" b="0" i="0" dirty="0">
                          <a:latin typeface="Calibri" panose="020F0502020204030204" pitchFamily="34" charset="0"/>
                        </a:rPr>
                        <a:t>9</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0.18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1.82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8"/>
                  </a:ext>
                </a:extLst>
              </a:tr>
              <a:tr h="165284">
                <a:tc>
                  <a:txBody>
                    <a:bodyPr/>
                    <a:lstStyle/>
                    <a:p>
                      <a:pPr algn="ctr"/>
                      <a:r>
                        <a:rPr lang="es-ES_tradnl" sz="800" b="0" i="0" dirty="0">
                          <a:latin typeface="Calibri" panose="020F0502020204030204" pitchFamily="34" charset="0"/>
                        </a:rPr>
                        <a:t>10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0.31</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1.78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9"/>
                  </a:ext>
                </a:extLst>
              </a:tr>
              <a:tr h="165284">
                <a:tc>
                  <a:txBody>
                    <a:bodyPr/>
                    <a:lstStyle/>
                    <a:p>
                      <a:pPr algn="ctr"/>
                      <a:r>
                        <a:rPr lang="es-ES_tradnl" sz="800" b="0" i="0" dirty="0">
                          <a:latin typeface="Calibri" panose="020F0502020204030204" pitchFamily="34" charset="0"/>
                        </a:rPr>
                        <a:t>11</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0.29</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0.26</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1.74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0"/>
                  </a:ext>
                </a:extLst>
              </a:tr>
              <a:tr h="165284">
                <a:tc>
                  <a:txBody>
                    <a:bodyPr/>
                    <a:lstStyle/>
                    <a:p>
                      <a:pPr algn="ctr"/>
                      <a:r>
                        <a:rPr lang="es-ES_tradnl" sz="800" b="0" i="0" dirty="0">
                          <a:latin typeface="Calibri" panose="020F0502020204030204" pitchFamily="34" charset="0"/>
                        </a:rPr>
                        <a:t>12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1.72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1"/>
                  </a:ext>
                </a:extLst>
              </a:tr>
              <a:tr h="165284">
                <a:tc>
                  <a:txBody>
                    <a:bodyPr/>
                    <a:lstStyle/>
                    <a:p>
                      <a:pPr algn="ctr"/>
                      <a:r>
                        <a:rPr lang="es-ES_tradnl" sz="800" b="0" i="0" dirty="0">
                          <a:latin typeface="Calibri" panose="020F0502020204030204" pitchFamily="34" charset="0"/>
                        </a:rPr>
                        <a:t>13</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0.25</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0.31</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1.69</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2"/>
                  </a:ext>
                </a:extLst>
              </a:tr>
              <a:tr h="165284">
                <a:tc>
                  <a:txBody>
                    <a:bodyPr/>
                    <a:lstStyle/>
                    <a:p>
                      <a:pPr algn="ctr"/>
                      <a:r>
                        <a:rPr lang="es-ES_tradnl" sz="800" b="0" i="0" dirty="0">
                          <a:latin typeface="Calibri" panose="020F0502020204030204" pitchFamily="34" charset="0"/>
                        </a:rPr>
                        <a:t>14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0.33</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1.67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3"/>
                  </a:ext>
                </a:extLst>
              </a:tr>
              <a:tr h="165284">
                <a:tc>
                  <a:txBody>
                    <a:bodyPr/>
                    <a:lstStyle/>
                    <a:p>
                      <a:pPr algn="ctr"/>
                      <a:r>
                        <a:rPr lang="es-ES_tradnl" sz="800" b="0" i="0" dirty="0">
                          <a:latin typeface="Calibri" panose="020F0502020204030204" pitchFamily="34" charset="0"/>
                        </a:rPr>
                        <a:t>15</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0.35</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1.65</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4"/>
                  </a:ext>
                </a:extLst>
              </a:tr>
              <a:tr h="165284">
                <a:tc>
                  <a:txBody>
                    <a:bodyPr/>
                    <a:lstStyle/>
                    <a:p>
                      <a:pPr algn="ctr"/>
                      <a:r>
                        <a:rPr lang="es-ES_tradnl" sz="800" b="0" i="0" dirty="0">
                          <a:latin typeface="Calibri" panose="020F0502020204030204" pitchFamily="34" charset="0"/>
                        </a:rPr>
                        <a:t>16</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0.21</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0.36</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1.64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5"/>
                  </a:ext>
                </a:extLst>
              </a:tr>
              <a:tr h="165284">
                <a:tc>
                  <a:txBody>
                    <a:bodyPr/>
                    <a:lstStyle/>
                    <a:p>
                      <a:pPr algn="ctr"/>
                      <a:r>
                        <a:rPr lang="es-ES_tradnl" sz="800" b="0" i="0" dirty="0">
                          <a:latin typeface="Calibri" panose="020F0502020204030204" pitchFamily="34" charset="0"/>
                        </a:rPr>
                        <a:t>17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1.62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6"/>
                  </a:ext>
                </a:extLst>
              </a:tr>
              <a:tr h="165284">
                <a:tc>
                  <a:txBody>
                    <a:bodyPr/>
                    <a:lstStyle/>
                    <a:p>
                      <a:pPr algn="ctr"/>
                      <a:r>
                        <a:rPr lang="es-ES_tradnl" sz="800" b="0" i="0" dirty="0">
                          <a:latin typeface="Calibri" panose="020F0502020204030204" pitchFamily="34" charset="0"/>
                        </a:rPr>
                        <a:t>18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0.19</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0.39</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1.61</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7"/>
                  </a:ext>
                </a:extLst>
              </a:tr>
              <a:tr h="165284">
                <a:tc>
                  <a:txBody>
                    <a:bodyPr/>
                    <a:lstStyle/>
                    <a:p>
                      <a:pPr algn="ctr"/>
                      <a:r>
                        <a:rPr lang="es-ES_tradnl" sz="800" b="0" i="0" dirty="0">
                          <a:latin typeface="Calibri" panose="020F0502020204030204" pitchFamily="34" charset="0"/>
                        </a:rPr>
                        <a:t>19</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0.19</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1.60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8"/>
                  </a:ext>
                </a:extLst>
              </a:tr>
              <a:tr h="165284">
                <a:tc>
                  <a:txBody>
                    <a:bodyPr/>
                    <a:lstStyle/>
                    <a:p>
                      <a:pPr algn="ctr"/>
                      <a:r>
                        <a:rPr lang="es-ES_tradnl" sz="800" b="0" i="0" dirty="0">
                          <a:latin typeface="Calibri" panose="020F0502020204030204" pitchFamily="34" charset="0"/>
                        </a:rPr>
                        <a:t>20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0.18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0.41</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1.59</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9"/>
                  </a:ext>
                </a:extLst>
              </a:tr>
              <a:tr h="165284">
                <a:tc>
                  <a:txBody>
                    <a:bodyPr/>
                    <a:lstStyle/>
                    <a:p>
                      <a:pPr algn="ctr"/>
                      <a:r>
                        <a:rPr lang="es-ES_tradnl" sz="800" b="0" i="0" dirty="0">
                          <a:latin typeface="Calibri" panose="020F0502020204030204" pitchFamily="34" charset="0"/>
                        </a:rPr>
                        <a:t>21</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0.17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0.43</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1.58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0"/>
                  </a:ext>
                </a:extLst>
              </a:tr>
              <a:tr h="165284">
                <a:tc>
                  <a:txBody>
                    <a:bodyPr/>
                    <a:lstStyle/>
                    <a:p>
                      <a:pPr algn="ctr"/>
                      <a:r>
                        <a:rPr lang="es-ES_tradnl" sz="800" b="0" i="0" dirty="0">
                          <a:latin typeface="Calibri" panose="020F0502020204030204" pitchFamily="34" charset="0"/>
                        </a:rPr>
                        <a:t>22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0.17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0.43</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1.57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1"/>
                  </a:ext>
                </a:extLst>
              </a:tr>
              <a:tr h="165284">
                <a:tc>
                  <a:txBody>
                    <a:bodyPr/>
                    <a:lstStyle/>
                    <a:p>
                      <a:pPr algn="ctr"/>
                      <a:r>
                        <a:rPr lang="es-ES_tradnl" sz="800" b="0" i="0" dirty="0">
                          <a:latin typeface="Calibri" panose="020F0502020204030204" pitchFamily="34" charset="0"/>
                        </a:rPr>
                        <a:t>23</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0.16</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1.56</a:t>
                      </a:r>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2"/>
                  </a:ext>
                </a:extLst>
              </a:tr>
              <a:tr h="165284">
                <a:tc>
                  <a:txBody>
                    <a:bodyPr/>
                    <a:lstStyle/>
                    <a:p>
                      <a:pPr algn="ctr"/>
                      <a:r>
                        <a:rPr lang="es-ES_tradnl" sz="800" b="0" i="0" dirty="0">
                          <a:latin typeface="Calibri" panose="020F0502020204030204" pitchFamily="34" charset="0"/>
                        </a:rPr>
                        <a:t>24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0.16</a:t>
                      </a:r>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0.45</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1.55</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3"/>
                  </a:ext>
                </a:extLst>
              </a:tr>
              <a:tr h="150370">
                <a:tc>
                  <a:txBody>
                    <a:bodyPr/>
                    <a:lstStyle/>
                    <a:p>
                      <a:pPr algn="ctr"/>
                      <a:r>
                        <a:rPr lang="es-ES_tradnl" sz="800" b="0" i="0" dirty="0">
                          <a:latin typeface="Calibri" panose="020F0502020204030204" pitchFamily="34" charset="0"/>
                        </a:rPr>
                        <a:t>25</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0.15</a:t>
                      </a:r>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0.46</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1.54</a:t>
                      </a:r>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4"/>
                  </a:ext>
                </a:extLst>
              </a:tr>
            </a:tbl>
          </a:graphicData>
        </a:graphic>
      </p:graphicFrame>
      <p:sp>
        <p:nvSpPr>
          <p:cNvPr id="6" name="CuadroTexto 5"/>
          <p:cNvSpPr txBox="1"/>
          <p:nvPr/>
        </p:nvSpPr>
        <p:spPr>
          <a:xfrm>
            <a:off x="6289245" y="919475"/>
            <a:ext cx="1024431" cy="230832"/>
          </a:xfrm>
          <a:prstGeom prst="rect">
            <a:avLst/>
          </a:prstGeom>
          <a:noFill/>
        </p:spPr>
        <p:txBody>
          <a:bodyPr wrap="square" rtlCol="0">
            <a:spAutoFit/>
          </a:bodyPr>
          <a:lstStyle/>
          <a:p>
            <a:r>
              <a:rPr lang="es-ES_tradnl" sz="900" dirty="0">
                <a:solidFill>
                  <a:schemeClr val="bg1"/>
                </a:solidFill>
                <a:latin typeface="Calibri" charset="0"/>
                <a:ea typeface="Calibri" charset="0"/>
                <a:cs typeface="Calibri" charset="0"/>
              </a:rPr>
              <a:t>Factor </a:t>
            </a:r>
            <a:r>
              <a:rPr lang="es-ES_tradnl" sz="900" dirty="0" err="1">
                <a:solidFill>
                  <a:schemeClr val="bg1"/>
                </a:solidFill>
                <a:latin typeface="Calibri" charset="0"/>
                <a:ea typeface="Calibri" charset="0"/>
                <a:cs typeface="Calibri" charset="0"/>
              </a:rPr>
              <a:t>for</a:t>
            </a:r>
            <a:r>
              <a:rPr lang="es-ES_tradnl" sz="900" dirty="0">
                <a:solidFill>
                  <a:schemeClr val="bg1"/>
                </a:solidFill>
                <a:latin typeface="Calibri" charset="0"/>
                <a:ea typeface="Calibri" charset="0"/>
                <a:cs typeface="Calibri" charset="0"/>
              </a:rPr>
              <a:t> x- Chart</a:t>
            </a:r>
            <a:r>
              <a:rPr lang="mr-IN" sz="900" dirty="0">
                <a:latin typeface="Calibri" panose="020F0502020204030204" pitchFamily="34" charset="0"/>
              </a:rPr>
              <a:t> </a:t>
            </a:r>
            <a:endParaRPr lang="es-ES_tradnl" sz="900" dirty="0">
              <a:solidFill>
                <a:schemeClr val="bg1"/>
              </a:solidFill>
              <a:latin typeface="Calibri" charset="0"/>
              <a:ea typeface="Calibri" charset="0"/>
              <a:cs typeface="Calibri" charset="0"/>
            </a:endParaRPr>
          </a:p>
        </p:txBody>
      </p:sp>
      <p:sp>
        <p:nvSpPr>
          <p:cNvPr id="7" name="CuadroTexto 6"/>
          <p:cNvSpPr txBox="1"/>
          <p:nvPr/>
        </p:nvSpPr>
        <p:spPr>
          <a:xfrm>
            <a:off x="7432091" y="919475"/>
            <a:ext cx="1181807" cy="230832"/>
          </a:xfrm>
          <a:prstGeom prst="rect">
            <a:avLst/>
          </a:prstGeom>
          <a:noFill/>
        </p:spPr>
        <p:txBody>
          <a:bodyPr wrap="square" rtlCol="0">
            <a:spAutoFit/>
          </a:bodyPr>
          <a:lstStyle/>
          <a:p>
            <a:r>
              <a:rPr lang="es-ES_tradnl" sz="900" dirty="0">
                <a:solidFill>
                  <a:schemeClr val="bg1"/>
                </a:solidFill>
                <a:latin typeface="Calibri" charset="0"/>
                <a:ea typeface="Calibri" charset="0"/>
                <a:cs typeface="Calibri" charset="0"/>
              </a:rPr>
              <a:t>Factor </a:t>
            </a:r>
            <a:r>
              <a:rPr lang="es-ES_tradnl" sz="900" dirty="0" err="1">
                <a:solidFill>
                  <a:schemeClr val="bg1"/>
                </a:solidFill>
                <a:latin typeface="Calibri" charset="0"/>
                <a:ea typeface="Calibri" charset="0"/>
                <a:cs typeface="Calibri" charset="0"/>
              </a:rPr>
              <a:t>for</a:t>
            </a:r>
            <a:r>
              <a:rPr lang="es-ES_tradnl" sz="900" dirty="0">
                <a:solidFill>
                  <a:schemeClr val="bg1"/>
                </a:solidFill>
                <a:latin typeface="Calibri" charset="0"/>
                <a:ea typeface="Calibri" charset="0"/>
                <a:cs typeface="Calibri" charset="0"/>
              </a:rPr>
              <a:t> R- Chart</a:t>
            </a:r>
            <a:r>
              <a:rPr lang="mr-IN" sz="900" dirty="0">
                <a:latin typeface="Calibri" panose="020F0502020204030204" pitchFamily="34" charset="0"/>
              </a:rPr>
              <a:t> </a:t>
            </a:r>
            <a:endParaRPr lang="es-ES_tradnl" sz="900" dirty="0">
              <a:solidFill>
                <a:schemeClr val="bg1"/>
              </a:solidFill>
              <a:latin typeface="Calibri" charset="0"/>
              <a:ea typeface="Calibri" charset="0"/>
              <a:cs typeface="Calibri" charset="0"/>
            </a:endParaRPr>
          </a:p>
        </p:txBody>
      </p:sp>
      <p:sp>
        <p:nvSpPr>
          <p:cNvPr id="8" name="CuadroTexto 7"/>
          <p:cNvSpPr txBox="1"/>
          <p:nvPr/>
        </p:nvSpPr>
        <p:spPr>
          <a:xfrm>
            <a:off x="6687616" y="1067410"/>
            <a:ext cx="227688" cy="230832"/>
          </a:xfrm>
          <a:prstGeom prst="rect">
            <a:avLst/>
          </a:prstGeom>
          <a:noFill/>
        </p:spPr>
        <p:txBody>
          <a:bodyPr wrap="square" rtlCol="0">
            <a:spAutoFit/>
          </a:bodyPr>
          <a:lstStyle/>
          <a:p>
            <a:r>
              <a:rPr lang="es-ES" sz="900">
                <a:solidFill>
                  <a:schemeClr val="bg1"/>
                </a:solidFill>
                <a:latin typeface="Calibri" charset="0"/>
                <a:ea typeface="Calibri" charset="0"/>
                <a:cs typeface="Calibri" charset="0"/>
              </a:rPr>
              <a:t>A</a:t>
            </a:r>
            <a:endParaRPr lang="es-ES_tradnl" sz="900" dirty="0">
              <a:solidFill>
                <a:schemeClr val="bg1"/>
              </a:solidFill>
              <a:latin typeface="Calibri" charset="0"/>
              <a:ea typeface="Calibri" charset="0"/>
              <a:cs typeface="Calibri" charset="0"/>
            </a:endParaRPr>
          </a:p>
        </p:txBody>
      </p:sp>
      <p:sp>
        <p:nvSpPr>
          <p:cNvPr id="9" name="CuadroTexto 8"/>
          <p:cNvSpPr txBox="1"/>
          <p:nvPr/>
        </p:nvSpPr>
        <p:spPr>
          <a:xfrm>
            <a:off x="7492881" y="1067410"/>
            <a:ext cx="227688" cy="230832"/>
          </a:xfrm>
          <a:prstGeom prst="rect">
            <a:avLst/>
          </a:prstGeom>
          <a:noFill/>
        </p:spPr>
        <p:txBody>
          <a:bodyPr wrap="square" rtlCol="0">
            <a:spAutoFit/>
          </a:bodyPr>
          <a:lstStyle/>
          <a:p>
            <a:r>
              <a:rPr lang="es-ES" sz="900">
                <a:solidFill>
                  <a:schemeClr val="bg1"/>
                </a:solidFill>
                <a:latin typeface="Calibri" charset="0"/>
                <a:ea typeface="Calibri" charset="0"/>
                <a:cs typeface="Calibri" charset="0"/>
              </a:rPr>
              <a:t>D</a:t>
            </a:r>
            <a:endParaRPr lang="es-ES_tradnl" sz="900" dirty="0">
              <a:solidFill>
                <a:schemeClr val="bg1"/>
              </a:solidFill>
              <a:latin typeface="Calibri" charset="0"/>
              <a:ea typeface="Calibri" charset="0"/>
              <a:cs typeface="Calibri" charset="0"/>
            </a:endParaRPr>
          </a:p>
        </p:txBody>
      </p:sp>
      <p:sp>
        <p:nvSpPr>
          <p:cNvPr id="10" name="CuadroTexto 9"/>
          <p:cNvSpPr txBox="1"/>
          <p:nvPr/>
        </p:nvSpPr>
        <p:spPr>
          <a:xfrm>
            <a:off x="8094434" y="1067410"/>
            <a:ext cx="227688" cy="230832"/>
          </a:xfrm>
          <a:prstGeom prst="rect">
            <a:avLst/>
          </a:prstGeom>
          <a:noFill/>
        </p:spPr>
        <p:txBody>
          <a:bodyPr wrap="square" rtlCol="0">
            <a:spAutoFit/>
          </a:bodyPr>
          <a:lstStyle/>
          <a:p>
            <a:r>
              <a:rPr lang="es-ES" sz="900">
                <a:solidFill>
                  <a:schemeClr val="bg1"/>
                </a:solidFill>
                <a:latin typeface="Calibri" charset="0"/>
                <a:ea typeface="Calibri" charset="0"/>
                <a:cs typeface="Calibri" charset="0"/>
              </a:rPr>
              <a:t>D</a:t>
            </a:r>
            <a:endParaRPr lang="es-ES_tradnl" sz="900" dirty="0">
              <a:solidFill>
                <a:schemeClr val="bg1"/>
              </a:solidFill>
              <a:latin typeface="Calibri" charset="0"/>
              <a:ea typeface="Calibri" charset="0"/>
              <a:cs typeface="Calibri" charset="0"/>
            </a:endParaRPr>
          </a:p>
        </p:txBody>
      </p:sp>
      <p:sp>
        <p:nvSpPr>
          <p:cNvPr id="11" name="CuadroTexto 10"/>
          <p:cNvSpPr txBox="1"/>
          <p:nvPr/>
        </p:nvSpPr>
        <p:spPr>
          <a:xfrm>
            <a:off x="8184302" y="1125402"/>
            <a:ext cx="227688" cy="184666"/>
          </a:xfrm>
          <a:prstGeom prst="rect">
            <a:avLst/>
          </a:prstGeom>
          <a:noFill/>
        </p:spPr>
        <p:txBody>
          <a:bodyPr wrap="square" rtlCol="0">
            <a:spAutoFit/>
          </a:bodyPr>
          <a:lstStyle/>
          <a:p>
            <a:r>
              <a:rPr lang="es-ES" sz="600">
                <a:solidFill>
                  <a:schemeClr val="bg1"/>
                </a:solidFill>
                <a:latin typeface="Calibri" charset="0"/>
                <a:ea typeface="Calibri" charset="0"/>
                <a:cs typeface="Calibri" charset="0"/>
              </a:rPr>
              <a:t>4</a:t>
            </a:r>
            <a:endParaRPr lang="es-ES_tradnl" sz="600" dirty="0">
              <a:solidFill>
                <a:schemeClr val="bg1"/>
              </a:solidFill>
              <a:latin typeface="Calibri" charset="0"/>
              <a:ea typeface="Calibri" charset="0"/>
              <a:cs typeface="Calibri" charset="0"/>
            </a:endParaRPr>
          </a:p>
        </p:txBody>
      </p:sp>
      <p:sp>
        <p:nvSpPr>
          <p:cNvPr id="12" name="CuadroTexto 11"/>
          <p:cNvSpPr txBox="1"/>
          <p:nvPr/>
        </p:nvSpPr>
        <p:spPr>
          <a:xfrm>
            <a:off x="7574970" y="1125402"/>
            <a:ext cx="227688" cy="184666"/>
          </a:xfrm>
          <a:prstGeom prst="rect">
            <a:avLst/>
          </a:prstGeom>
          <a:noFill/>
        </p:spPr>
        <p:txBody>
          <a:bodyPr wrap="square" rtlCol="0">
            <a:spAutoFit/>
          </a:bodyPr>
          <a:lstStyle/>
          <a:p>
            <a:r>
              <a:rPr lang="es-ES" sz="600">
                <a:solidFill>
                  <a:schemeClr val="bg1"/>
                </a:solidFill>
                <a:latin typeface="Calibri" charset="0"/>
                <a:ea typeface="Calibri" charset="0"/>
                <a:cs typeface="Calibri" charset="0"/>
              </a:rPr>
              <a:t>3</a:t>
            </a:r>
            <a:endParaRPr lang="es-ES_tradnl" sz="600" dirty="0">
              <a:solidFill>
                <a:schemeClr val="bg1"/>
              </a:solidFill>
              <a:latin typeface="Calibri" charset="0"/>
              <a:ea typeface="Calibri" charset="0"/>
              <a:cs typeface="Calibri" charset="0"/>
            </a:endParaRPr>
          </a:p>
        </p:txBody>
      </p:sp>
      <p:sp>
        <p:nvSpPr>
          <p:cNvPr id="13" name="CuadroTexto 12"/>
          <p:cNvSpPr txBox="1"/>
          <p:nvPr/>
        </p:nvSpPr>
        <p:spPr>
          <a:xfrm>
            <a:off x="6772469" y="1125402"/>
            <a:ext cx="227688" cy="184666"/>
          </a:xfrm>
          <a:prstGeom prst="rect">
            <a:avLst/>
          </a:prstGeom>
          <a:noFill/>
        </p:spPr>
        <p:txBody>
          <a:bodyPr wrap="square" rtlCol="0">
            <a:spAutoFit/>
          </a:bodyPr>
          <a:lstStyle/>
          <a:p>
            <a:r>
              <a:rPr lang="es-ES" sz="600" dirty="0">
                <a:solidFill>
                  <a:schemeClr val="bg1"/>
                </a:solidFill>
                <a:latin typeface="Calibri" charset="0"/>
                <a:ea typeface="Calibri" charset="0"/>
                <a:cs typeface="Calibri" charset="0"/>
              </a:rPr>
              <a:t>2</a:t>
            </a:r>
            <a:endParaRPr lang="es-ES_tradnl" sz="600" dirty="0">
              <a:solidFill>
                <a:schemeClr val="bg1"/>
              </a:solidFill>
              <a:latin typeface="Calibri" charset="0"/>
              <a:ea typeface="Calibri" charset="0"/>
              <a:cs typeface="Calibri" charset="0"/>
            </a:endParaRPr>
          </a:p>
        </p:txBody>
      </p:sp>
      <p:sp>
        <p:nvSpPr>
          <p:cNvPr id="14" name="CuadroTexto 13"/>
          <p:cNvSpPr txBox="1"/>
          <p:nvPr/>
        </p:nvSpPr>
        <p:spPr>
          <a:xfrm>
            <a:off x="6769297" y="863230"/>
            <a:ext cx="227688" cy="246221"/>
          </a:xfrm>
          <a:prstGeom prst="rect">
            <a:avLst/>
          </a:prstGeom>
          <a:noFill/>
        </p:spPr>
        <p:txBody>
          <a:bodyPr wrap="square" rtlCol="0">
            <a:spAutoFit/>
          </a:bodyPr>
          <a:lstStyle/>
          <a:p>
            <a:r>
              <a:rPr lang="es-ES" sz="1000">
                <a:solidFill>
                  <a:schemeClr val="bg1"/>
                </a:solidFill>
                <a:latin typeface="Calibri" charset="0"/>
                <a:ea typeface="Calibri" charset="0"/>
                <a:cs typeface="Calibri" charset="0"/>
              </a:rPr>
              <a:t>-</a:t>
            </a:r>
            <a:endParaRPr lang="es-ES_tradnl" sz="1000" dirty="0">
              <a:solidFill>
                <a:schemeClr val="bg1"/>
              </a:solidFill>
              <a:latin typeface="Calibri" charset="0"/>
              <a:ea typeface="Calibri" charset="0"/>
              <a:cs typeface="Calibri" charset="0"/>
            </a:endParaRPr>
          </a:p>
        </p:txBody>
      </p:sp>
      <p:cxnSp>
        <p:nvCxnSpPr>
          <p:cNvPr id="16" name="Conector recto 15"/>
          <p:cNvCxnSpPr/>
          <p:nvPr/>
        </p:nvCxnSpPr>
        <p:spPr>
          <a:xfrm>
            <a:off x="6374587" y="1120495"/>
            <a:ext cx="939088"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7472902" y="1120495"/>
            <a:ext cx="939088"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2" name="Agrupar 21"/>
          <p:cNvGrpSpPr/>
          <p:nvPr/>
        </p:nvGrpSpPr>
        <p:grpSpPr>
          <a:xfrm>
            <a:off x="4058167" y="938728"/>
            <a:ext cx="1273401" cy="928766"/>
            <a:chOff x="900113" y="2191658"/>
            <a:chExt cx="1273401" cy="928766"/>
          </a:xfrm>
        </p:grpSpPr>
        <p:sp>
          <p:nvSpPr>
            <p:cNvPr id="19" name="Rectángulo 18"/>
            <p:cNvSpPr/>
            <p:nvPr/>
          </p:nvSpPr>
          <p:spPr>
            <a:xfrm>
              <a:off x="900113" y="2191658"/>
              <a:ext cx="696458" cy="228600"/>
            </a:xfrm>
            <a:prstGeom prst="rect">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800" b="1" dirty="0">
                  <a:solidFill>
                    <a:srgbClr val="80A943"/>
                  </a:solidFill>
                  <a:latin typeface="Calibri" charset="0"/>
                  <a:ea typeface="Calibri" charset="0"/>
                  <a:cs typeface="Calibri" charset="0"/>
                </a:rPr>
                <a:t>TABLET 6-1</a:t>
              </a:r>
            </a:p>
          </p:txBody>
        </p:sp>
        <p:grpSp>
          <p:nvGrpSpPr>
            <p:cNvPr id="21" name="Agrupar 20"/>
            <p:cNvGrpSpPr/>
            <p:nvPr/>
          </p:nvGrpSpPr>
          <p:grpSpPr>
            <a:xfrm>
              <a:off x="900113" y="2461079"/>
              <a:ext cx="1273401" cy="659345"/>
              <a:chOff x="900113" y="2461079"/>
              <a:chExt cx="1273401" cy="659345"/>
            </a:xfrm>
          </p:grpSpPr>
          <p:sp>
            <p:nvSpPr>
              <p:cNvPr id="18" name="CuadroTexto 17"/>
              <p:cNvSpPr txBox="1"/>
              <p:nvPr/>
            </p:nvSpPr>
            <p:spPr>
              <a:xfrm>
                <a:off x="900113" y="2467429"/>
                <a:ext cx="1273401" cy="652995"/>
              </a:xfrm>
              <a:prstGeom prst="rect">
                <a:avLst/>
              </a:prstGeom>
              <a:noFill/>
            </p:spPr>
            <p:txBody>
              <a:bodyPr wrap="square" lIns="0" tIns="0" rIns="0" bIns="37080" rtlCol="0">
                <a:spAutoFit/>
              </a:bodyPr>
              <a:lstStyle/>
              <a:p>
                <a:r>
                  <a:rPr lang="en-US" sz="800" dirty="0">
                    <a:latin typeface="Calibri" charset="0"/>
                    <a:ea typeface="Calibri" charset="0"/>
                    <a:cs typeface="Calibri" charset="0"/>
                  </a:rPr>
                  <a:t>Factors for three-sigma control limits of X and R-charts</a:t>
                </a:r>
              </a:p>
              <a:p>
                <a:r>
                  <a:rPr lang="en-US" sz="800" dirty="0">
                    <a:latin typeface="Calibri" charset="0"/>
                    <a:ea typeface="Calibri" charset="0"/>
                    <a:cs typeface="Calibri" charset="0"/>
                  </a:rPr>
                  <a:t>Source: Factors adapted from the ASTM Manual on Quality Control of Materials.</a:t>
                </a:r>
              </a:p>
            </p:txBody>
          </p:sp>
          <p:sp>
            <p:nvSpPr>
              <p:cNvPr id="20" name="CuadroTexto 19"/>
              <p:cNvSpPr txBox="1"/>
              <p:nvPr/>
            </p:nvSpPr>
            <p:spPr>
              <a:xfrm>
                <a:off x="1496785" y="2461079"/>
                <a:ext cx="174172" cy="261610"/>
              </a:xfrm>
              <a:prstGeom prst="rect">
                <a:avLst/>
              </a:prstGeom>
              <a:noFill/>
            </p:spPr>
            <p:txBody>
              <a:bodyPr wrap="square" rtlCol="0">
                <a:spAutoFit/>
              </a:bodyPr>
              <a:lstStyle/>
              <a:p>
                <a:r>
                  <a:rPr lang="es-ES_tradnl" sz="1100">
                    <a:latin typeface="Calibri" charset="0"/>
                    <a:ea typeface="Calibri" charset="0"/>
                    <a:cs typeface="Calibri" charset="0"/>
                  </a:rPr>
                  <a:t>-</a:t>
                </a:r>
              </a:p>
            </p:txBody>
          </p:sp>
        </p:grpSp>
      </p:grpSp>
    </p:spTree>
    <p:extLst>
      <p:ext uri="{BB962C8B-B14F-4D97-AF65-F5344CB8AC3E}">
        <p14:creationId xmlns:p14="http://schemas.microsoft.com/office/powerpoint/2010/main" val="1495938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8079448" cy="616644"/>
          </a:xfrm>
          <a:prstGeom prst="rect">
            <a:avLst/>
          </a:prstGeom>
        </p:spPr>
        <p:txBody>
          <a:bodyPr wrap="square" lIns="0" tIns="0" rIns="0" bIns="46800">
            <a:spAutoFit/>
          </a:bodyPr>
          <a:lstStyle/>
          <a:p>
            <a:pPr marL="223838" indent="-223838">
              <a:spcAft>
                <a:spcPts val="600"/>
              </a:spcAft>
              <a:buFont typeface="+mj-lt"/>
              <a:buAutoNum type="arabicPeriod" startAt="3"/>
            </a:pPr>
            <a:r>
              <a:rPr lang="en-US" sz="1600" b="1" dirty="0">
                <a:solidFill>
                  <a:srgbClr val="714FA0"/>
                </a:solidFill>
                <a:latin typeface="Calibri" charset="0"/>
                <a:ea typeface="Calibri" charset="0"/>
                <a:cs typeface="Calibri" charset="0"/>
              </a:rPr>
              <a:t>GRÁFICAS DE CONTROL</a:t>
            </a:r>
          </a:p>
          <a:p>
            <a:pPr marL="223838"/>
            <a:r>
              <a:rPr lang="es-PE" altLang="es-PE" sz="1600" dirty="0">
                <a:latin typeface="Calibri" charset="0"/>
                <a:ea typeface="Calibri" charset="0"/>
                <a:cs typeface="Calibri" charset="0"/>
              </a:rPr>
              <a:t>Resultado de la carta de control R</a:t>
            </a:r>
          </a:p>
        </p:txBody>
      </p:sp>
      <p:cxnSp>
        <p:nvCxnSpPr>
          <p:cNvPr id="6" name="Conector angular 5"/>
          <p:cNvCxnSpPr/>
          <p:nvPr/>
        </p:nvCxnSpPr>
        <p:spPr>
          <a:xfrm>
            <a:off x="1517237" y="2024866"/>
            <a:ext cx="6078620" cy="2384172"/>
          </a:xfrm>
          <a:prstGeom prst="bentConnector3">
            <a:avLst>
              <a:gd name="adj1" fmla="val 1595"/>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1611517" y="2199992"/>
            <a:ext cx="577256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a:off x="1611517" y="3380009"/>
            <a:ext cx="5782087"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1760110"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ector recto 19"/>
          <p:cNvCxnSpPr/>
          <p:nvPr/>
        </p:nvCxnSpPr>
        <p:spPr>
          <a:xfrm>
            <a:off x="1940980"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ector recto 20"/>
          <p:cNvCxnSpPr/>
          <p:nvPr/>
        </p:nvCxnSpPr>
        <p:spPr>
          <a:xfrm>
            <a:off x="2106778"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ector recto 21"/>
          <p:cNvCxnSpPr/>
          <p:nvPr/>
        </p:nvCxnSpPr>
        <p:spPr>
          <a:xfrm>
            <a:off x="2271878"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ector recto 22"/>
          <p:cNvCxnSpPr/>
          <p:nvPr/>
        </p:nvCxnSpPr>
        <p:spPr>
          <a:xfrm>
            <a:off x="2447925"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ector recto 23"/>
          <p:cNvCxnSpPr/>
          <p:nvPr/>
        </p:nvCxnSpPr>
        <p:spPr>
          <a:xfrm>
            <a:off x="2616200"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ector recto 24"/>
          <p:cNvCxnSpPr/>
          <p:nvPr/>
        </p:nvCxnSpPr>
        <p:spPr>
          <a:xfrm>
            <a:off x="2774950"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recto 25"/>
          <p:cNvCxnSpPr/>
          <p:nvPr/>
        </p:nvCxnSpPr>
        <p:spPr>
          <a:xfrm>
            <a:off x="2962275"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ector recto 26"/>
          <p:cNvCxnSpPr/>
          <p:nvPr/>
        </p:nvCxnSpPr>
        <p:spPr>
          <a:xfrm>
            <a:off x="3133725"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ector recto 27"/>
          <p:cNvCxnSpPr/>
          <p:nvPr/>
        </p:nvCxnSpPr>
        <p:spPr>
          <a:xfrm>
            <a:off x="3390900"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ector recto 28"/>
          <p:cNvCxnSpPr/>
          <p:nvPr/>
        </p:nvCxnSpPr>
        <p:spPr>
          <a:xfrm>
            <a:off x="3673475"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ector recto 29"/>
          <p:cNvCxnSpPr/>
          <p:nvPr/>
        </p:nvCxnSpPr>
        <p:spPr>
          <a:xfrm>
            <a:off x="3940175"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ector recto 30"/>
          <p:cNvCxnSpPr/>
          <p:nvPr/>
        </p:nvCxnSpPr>
        <p:spPr>
          <a:xfrm>
            <a:off x="4216400"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31"/>
          <p:cNvCxnSpPr/>
          <p:nvPr/>
        </p:nvCxnSpPr>
        <p:spPr>
          <a:xfrm>
            <a:off x="4505325"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ector recto 32"/>
          <p:cNvCxnSpPr/>
          <p:nvPr/>
        </p:nvCxnSpPr>
        <p:spPr>
          <a:xfrm>
            <a:off x="4764088"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ector recto 33"/>
          <p:cNvCxnSpPr/>
          <p:nvPr/>
        </p:nvCxnSpPr>
        <p:spPr>
          <a:xfrm>
            <a:off x="5030788"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ector recto 34"/>
          <p:cNvCxnSpPr/>
          <p:nvPr/>
        </p:nvCxnSpPr>
        <p:spPr>
          <a:xfrm>
            <a:off x="5300663"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ector recto 35"/>
          <p:cNvCxnSpPr/>
          <p:nvPr/>
        </p:nvCxnSpPr>
        <p:spPr>
          <a:xfrm>
            <a:off x="5589588"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36"/>
          <p:cNvCxnSpPr/>
          <p:nvPr/>
        </p:nvCxnSpPr>
        <p:spPr>
          <a:xfrm>
            <a:off x="5846763"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ector recto 37"/>
          <p:cNvCxnSpPr/>
          <p:nvPr/>
        </p:nvCxnSpPr>
        <p:spPr>
          <a:xfrm>
            <a:off x="6129338"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ector recto 38"/>
          <p:cNvCxnSpPr/>
          <p:nvPr/>
        </p:nvCxnSpPr>
        <p:spPr>
          <a:xfrm>
            <a:off x="6411913"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ector recto 39"/>
          <p:cNvCxnSpPr/>
          <p:nvPr/>
        </p:nvCxnSpPr>
        <p:spPr>
          <a:xfrm>
            <a:off x="6678613"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a:off x="6948488"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1"/>
          <p:cNvCxnSpPr/>
          <p:nvPr/>
        </p:nvCxnSpPr>
        <p:spPr>
          <a:xfrm>
            <a:off x="7227888"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ector recto 42"/>
          <p:cNvCxnSpPr/>
          <p:nvPr/>
        </p:nvCxnSpPr>
        <p:spPr>
          <a:xfrm>
            <a:off x="7595857" y="4399513"/>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ector recto 43"/>
          <p:cNvCxnSpPr/>
          <p:nvPr/>
        </p:nvCxnSpPr>
        <p:spPr>
          <a:xfrm flipH="1">
            <a:off x="1526761" y="4409907"/>
            <a:ext cx="1059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ector recto 46"/>
          <p:cNvCxnSpPr/>
          <p:nvPr/>
        </p:nvCxnSpPr>
        <p:spPr>
          <a:xfrm flipH="1">
            <a:off x="1517237" y="4054395"/>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ector recto 49"/>
          <p:cNvCxnSpPr/>
          <p:nvPr/>
        </p:nvCxnSpPr>
        <p:spPr>
          <a:xfrm flipH="1">
            <a:off x="1517237" y="3725031"/>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ector recto 50"/>
          <p:cNvCxnSpPr/>
          <p:nvPr/>
        </p:nvCxnSpPr>
        <p:spPr>
          <a:xfrm flipH="1">
            <a:off x="1517237" y="3383087"/>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ector recto 51"/>
          <p:cNvCxnSpPr/>
          <p:nvPr/>
        </p:nvCxnSpPr>
        <p:spPr>
          <a:xfrm flipH="1">
            <a:off x="1517237" y="3062074"/>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ector recto 53"/>
          <p:cNvCxnSpPr/>
          <p:nvPr/>
        </p:nvCxnSpPr>
        <p:spPr>
          <a:xfrm flipH="1">
            <a:off x="1517237" y="2393647"/>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CuadroTexto 54"/>
          <p:cNvSpPr txBox="1"/>
          <p:nvPr/>
        </p:nvSpPr>
        <p:spPr>
          <a:xfrm>
            <a:off x="1098378" y="4316357"/>
            <a:ext cx="400299"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0.00</a:t>
            </a:r>
          </a:p>
        </p:txBody>
      </p:sp>
      <p:sp>
        <p:nvSpPr>
          <p:cNvPr id="56" name="CuadroTexto 55"/>
          <p:cNvSpPr txBox="1"/>
          <p:nvPr/>
        </p:nvSpPr>
        <p:spPr>
          <a:xfrm>
            <a:off x="1098378" y="3969756"/>
            <a:ext cx="400299"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0.10</a:t>
            </a:r>
          </a:p>
        </p:txBody>
      </p:sp>
      <p:sp>
        <p:nvSpPr>
          <p:cNvPr id="57" name="CuadroTexto 56"/>
          <p:cNvSpPr txBox="1"/>
          <p:nvPr/>
        </p:nvSpPr>
        <p:spPr>
          <a:xfrm>
            <a:off x="1098378" y="3637217"/>
            <a:ext cx="400299"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0.20</a:t>
            </a:r>
          </a:p>
        </p:txBody>
      </p:sp>
      <p:sp>
        <p:nvSpPr>
          <p:cNvPr id="58" name="CuadroTexto 57"/>
          <p:cNvSpPr txBox="1"/>
          <p:nvPr/>
        </p:nvSpPr>
        <p:spPr>
          <a:xfrm>
            <a:off x="1098378" y="3287003"/>
            <a:ext cx="400299"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0.30</a:t>
            </a:r>
          </a:p>
        </p:txBody>
      </p:sp>
      <p:sp>
        <p:nvSpPr>
          <p:cNvPr id="59" name="CuadroTexto 58"/>
          <p:cNvSpPr txBox="1"/>
          <p:nvPr/>
        </p:nvSpPr>
        <p:spPr>
          <a:xfrm>
            <a:off x="1098378" y="2977435"/>
            <a:ext cx="400299"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0.40</a:t>
            </a:r>
          </a:p>
        </p:txBody>
      </p:sp>
      <p:cxnSp>
        <p:nvCxnSpPr>
          <p:cNvPr id="60" name="Conector recto 59"/>
          <p:cNvCxnSpPr/>
          <p:nvPr/>
        </p:nvCxnSpPr>
        <p:spPr>
          <a:xfrm flipH="1">
            <a:off x="1517237" y="2717312"/>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CuadroTexto 60"/>
          <p:cNvSpPr txBox="1"/>
          <p:nvPr/>
        </p:nvSpPr>
        <p:spPr>
          <a:xfrm>
            <a:off x="1098378" y="2632673"/>
            <a:ext cx="400299"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0.50</a:t>
            </a:r>
          </a:p>
        </p:txBody>
      </p:sp>
      <p:sp>
        <p:nvSpPr>
          <p:cNvPr id="62" name="CuadroTexto 61"/>
          <p:cNvSpPr txBox="1"/>
          <p:nvPr/>
        </p:nvSpPr>
        <p:spPr>
          <a:xfrm>
            <a:off x="1098378" y="2301574"/>
            <a:ext cx="400299"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0.60</a:t>
            </a:r>
          </a:p>
        </p:txBody>
      </p:sp>
      <p:sp>
        <p:nvSpPr>
          <p:cNvPr id="65" name="CuadroTexto 64"/>
          <p:cNvSpPr txBox="1"/>
          <p:nvPr/>
        </p:nvSpPr>
        <p:spPr>
          <a:xfrm>
            <a:off x="1098378" y="1917327"/>
            <a:ext cx="400299"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0.70</a:t>
            </a:r>
          </a:p>
        </p:txBody>
      </p:sp>
      <p:sp>
        <p:nvSpPr>
          <p:cNvPr id="66" name="Elipse 65"/>
          <p:cNvSpPr/>
          <p:nvPr/>
        </p:nvSpPr>
        <p:spPr>
          <a:xfrm>
            <a:off x="1681976" y="3559266"/>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7" name="Elipse 66"/>
          <p:cNvSpPr/>
          <p:nvPr/>
        </p:nvSpPr>
        <p:spPr>
          <a:xfrm>
            <a:off x="1848636" y="3384103"/>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8" name="Elipse 67"/>
          <p:cNvSpPr/>
          <p:nvPr/>
        </p:nvSpPr>
        <p:spPr>
          <a:xfrm>
            <a:off x="2064458" y="3638617"/>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9" name="Elipse 68"/>
          <p:cNvSpPr/>
          <p:nvPr/>
        </p:nvSpPr>
        <p:spPr>
          <a:xfrm>
            <a:off x="2211175" y="2743771"/>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0" name="Elipse 69"/>
          <p:cNvSpPr/>
          <p:nvPr/>
        </p:nvSpPr>
        <p:spPr>
          <a:xfrm>
            <a:off x="2404521" y="2675654"/>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1" name="Elipse 70"/>
          <p:cNvSpPr/>
          <p:nvPr/>
        </p:nvSpPr>
        <p:spPr>
          <a:xfrm>
            <a:off x="2556652" y="3563791"/>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2" name="Elipse 71"/>
          <p:cNvSpPr/>
          <p:nvPr/>
        </p:nvSpPr>
        <p:spPr>
          <a:xfrm>
            <a:off x="2859175" y="2661871"/>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3" name="Elipse 72"/>
          <p:cNvSpPr/>
          <p:nvPr/>
        </p:nvSpPr>
        <p:spPr>
          <a:xfrm>
            <a:off x="2959021" y="3559266"/>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4" name="Elipse 73"/>
          <p:cNvSpPr/>
          <p:nvPr/>
        </p:nvSpPr>
        <p:spPr>
          <a:xfrm>
            <a:off x="3131111" y="3529581"/>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5" name="Elipse 74"/>
          <p:cNvSpPr/>
          <p:nvPr/>
        </p:nvSpPr>
        <p:spPr>
          <a:xfrm>
            <a:off x="3332034" y="3291550"/>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6" name="Elipse 75"/>
          <p:cNvSpPr/>
          <p:nvPr/>
        </p:nvSpPr>
        <p:spPr>
          <a:xfrm>
            <a:off x="3506294" y="3329321"/>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7" name="Elipse 76"/>
          <p:cNvSpPr/>
          <p:nvPr/>
        </p:nvSpPr>
        <p:spPr>
          <a:xfrm>
            <a:off x="3771377" y="2787536"/>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8" name="Elipse 77"/>
          <p:cNvSpPr/>
          <p:nvPr/>
        </p:nvSpPr>
        <p:spPr>
          <a:xfrm>
            <a:off x="4084616" y="3376396"/>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9" name="Elipse 78"/>
          <p:cNvSpPr/>
          <p:nvPr/>
        </p:nvSpPr>
        <p:spPr>
          <a:xfrm>
            <a:off x="4363903" y="2995528"/>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1" name="Elipse 80"/>
          <p:cNvSpPr/>
          <p:nvPr/>
        </p:nvSpPr>
        <p:spPr>
          <a:xfrm>
            <a:off x="4763233" y="3223523"/>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2" name="Elipse 81"/>
          <p:cNvSpPr/>
          <p:nvPr/>
        </p:nvSpPr>
        <p:spPr>
          <a:xfrm>
            <a:off x="5037391" y="3323771"/>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3" name="Elipse 82"/>
          <p:cNvSpPr/>
          <p:nvPr/>
        </p:nvSpPr>
        <p:spPr>
          <a:xfrm>
            <a:off x="5365622" y="3054791"/>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4" name="Elipse 83"/>
          <p:cNvSpPr/>
          <p:nvPr/>
        </p:nvSpPr>
        <p:spPr>
          <a:xfrm>
            <a:off x="5566532" y="3040832"/>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5" name="Elipse 84"/>
          <p:cNvSpPr/>
          <p:nvPr/>
        </p:nvSpPr>
        <p:spPr>
          <a:xfrm>
            <a:off x="5804443" y="3386933"/>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6" name="Elipse 85"/>
          <p:cNvSpPr/>
          <p:nvPr/>
        </p:nvSpPr>
        <p:spPr>
          <a:xfrm>
            <a:off x="6053469" y="3642170"/>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7" name="Elipse 86"/>
          <p:cNvSpPr/>
          <p:nvPr/>
        </p:nvSpPr>
        <p:spPr>
          <a:xfrm>
            <a:off x="6306803" y="3496711"/>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8" name="Elipse 87"/>
          <p:cNvSpPr/>
          <p:nvPr/>
        </p:nvSpPr>
        <p:spPr>
          <a:xfrm>
            <a:off x="6558254" y="3730622"/>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9" name="Elipse 88"/>
          <p:cNvSpPr/>
          <p:nvPr/>
        </p:nvSpPr>
        <p:spPr>
          <a:xfrm>
            <a:off x="6883525" y="3230438"/>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0" name="Elipse 89"/>
          <p:cNvSpPr/>
          <p:nvPr/>
        </p:nvSpPr>
        <p:spPr>
          <a:xfrm>
            <a:off x="7105358" y="3738030"/>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92" name="Conector recto 91"/>
          <p:cNvCxnSpPr>
            <a:cxnSpLocks/>
            <a:stCxn id="66" idx="7"/>
            <a:endCxn id="67" idx="3"/>
          </p:cNvCxnSpPr>
          <p:nvPr/>
        </p:nvCxnSpPr>
        <p:spPr>
          <a:xfrm flipV="1">
            <a:off x="1754220" y="3456347"/>
            <a:ext cx="106811" cy="115314"/>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95" name="Conector recto 94"/>
          <p:cNvCxnSpPr>
            <a:cxnSpLocks/>
            <a:stCxn id="68" idx="5"/>
            <a:endCxn id="67" idx="5"/>
          </p:cNvCxnSpPr>
          <p:nvPr/>
        </p:nvCxnSpPr>
        <p:spPr>
          <a:xfrm flipH="1" flipV="1">
            <a:off x="1920880" y="3456347"/>
            <a:ext cx="215822" cy="254514"/>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99" name="Conector recto 98"/>
          <p:cNvCxnSpPr>
            <a:cxnSpLocks/>
            <a:stCxn id="69" idx="4"/>
          </p:cNvCxnSpPr>
          <p:nvPr/>
        </p:nvCxnSpPr>
        <p:spPr>
          <a:xfrm flipH="1">
            <a:off x="2128977" y="2828410"/>
            <a:ext cx="124518" cy="855569"/>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04" name="Conector recto 103"/>
          <p:cNvCxnSpPr>
            <a:stCxn id="70" idx="2"/>
            <a:endCxn id="69" idx="7"/>
          </p:cNvCxnSpPr>
          <p:nvPr/>
        </p:nvCxnSpPr>
        <p:spPr>
          <a:xfrm flipH="1">
            <a:off x="2283419" y="2717974"/>
            <a:ext cx="121102" cy="38192"/>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07" name="Conector recto 106"/>
          <p:cNvCxnSpPr>
            <a:cxnSpLocks/>
          </p:cNvCxnSpPr>
          <p:nvPr/>
        </p:nvCxnSpPr>
        <p:spPr>
          <a:xfrm flipH="1" flipV="1">
            <a:off x="2460538" y="2730369"/>
            <a:ext cx="109812" cy="845817"/>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10" name="Conector recto 109"/>
          <p:cNvCxnSpPr>
            <a:cxnSpLocks/>
            <a:stCxn id="71" idx="7"/>
            <a:endCxn id="72" idx="0"/>
          </p:cNvCxnSpPr>
          <p:nvPr/>
        </p:nvCxnSpPr>
        <p:spPr>
          <a:xfrm flipV="1">
            <a:off x="2628896" y="2661871"/>
            <a:ext cx="272599" cy="914315"/>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13" name="Conector recto 112"/>
          <p:cNvCxnSpPr>
            <a:cxnSpLocks/>
            <a:stCxn id="72" idx="4"/>
            <a:endCxn id="73" idx="0"/>
          </p:cNvCxnSpPr>
          <p:nvPr/>
        </p:nvCxnSpPr>
        <p:spPr>
          <a:xfrm>
            <a:off x="2901495" y="2746510"/>
            <a:ext cx="99846" cy="812756"/>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17" name="Conector recto 116"/>
          <p:cNvCxnSpPr>
            <a:cxnSpLocks/>
            <a:stCxn id="74" idx="2"/>
            <a:endCxn id="73" idx="6"/>
          </p:cNvCxnSpPr>
          <p:nvPr/>
        </p:nvCxnSpPr>
        <p:spPr>
          <a:xfrm flipH="1">
            <a:off x="3043660" y="3571901"/>
            <a:ext cx="87451" cy="29685"/>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20" name="Conector recto 119"/>
          <p:cNvCxnSpPr>
            <a:cxnSpLocks/>
            <a:stCxn id="74" idx="3"/>
            <a:endCxn id="75" idx="7"/>
          </p:cNvCxnSpPr>
          <p:nvPr/>
        </p:nvCxnSpPr>
        <p:spPr>
          <a:xfrm flipV="1">
            <a:off x="3143506" y="3303945"/>
            <a:ext cx="260772" cy="297880"/>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23" name="Conector recto 122"/>
          <p:cNvCxnSpPr>
            <a:cxnSpLocks/>
            <a:endCxn id="75" idx="6"/>
          </p:cNvCxnSpPr>
          <p:nvPr/>
        </p:nvCxnSpPr>
        <p:spPr>
          <a:xfrm flipH="1" flipV="1">
            <a:off x="3416673" y="3333870"/>
            <a:ext cx="113950" cy="40538"/>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27" name="Conector recto 126"/>
          <p:cNvCxnSpPr>
            <a:cxnSpLocks/>
            <a:stCxn id="76" idx="3"/>
            <a:endCxn id="77" idx="3"/>
          </p:cNvCxnSpPr>
          <p:nvPr/>
        </p:nvCxnSpPr>
        <p:spPr>
          <a:xfrm flipV="1">
            <a:off x="3518689" y="2859780"/>
            <a:ext cx="265083" cy="541785"/>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30" name="Conector recto 129"/>
          <p:cNvCxnSpPr>
            <a:stCxn id="77" idx="5"/>
            <a:endCxn id="78" idx="0"/>
          </p:cNvCxnSpPr>
          <p:nvPr/>
        </p:nvCxnSpPr>
        <p:spPr>
          <a:xfrm>
            <a:off x="3843621" y="2859780"/>
            <a:ext cx="283315" cy="516616"/>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33" name="Conector recto 132"/>
          <p:cNvCxnSpPr>
            <a:stCxn id="78" idx="7"/>
            <a:endCxn id="79" idx="3"/>
          </p:cNvCxnSpPr>
          <p:nvPr/>
        </p:nvCxnSpPr>
        <p:spPr>
          <a:xfrm flipV="1">
            <a:off x="4156860" y="3067772"/>
            <a:ext cx="219438" cy="321019"/>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39" name="Conector recto 138"/>
          <p:cNvCxnSpPr>
            <a:cxnSpLocks/>
            <a:stCxn id="81" idx="1"/>
            <a:endCxn id="79" idx="5"/>
          </p:cNvCxnSpPr>
          <p:nvPr/>
        </p:nvCxnSpPr>
        <p:spPr>
          <a:xfrm flipH="1" flipV="1">
            <a:off x="4436147" y="3067772"/>
            <a:ext cx="339481" cy="168146"/>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42" name="Conector recto 141"/>
          <p:cNvCxnSpPr>
            <a:cxnSpLocks/>
            <a:stCxn id="82" idx="2"/>
          </p:cNvCxnSpPr>
          <p:nvPr/>
        </p:nvCxnSpPr>
        <p:spPr>
          <a:xfrm flipH="1" flipV="1">
            <a:off x="4763233" y="3260225"/>
            <a:ext cx="274158" cy="105866"/>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45" name="Conector recto 144"/>
          <p:cNvCxnSpPr>
            <a:cxnSpLocks/>
            <a:stCxn id="82" idx="7"/>
            <a:endCxn id="83" idx="3"/>
          </p:cNvCxnSpPr>
          <p:nvPr/>
        </p:nvCxnSpPr>
        <p:spPr>
          <a:xfrm flipV="1">
            <a:off x="5109635" y="3127035"/>
            <a:ext cx="268382" cy="209131"/>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48" name="Conector recto 147"/>
          <p:cNvCxnSpPr>
            <a:stCxn id="84" idx="2"/>
            <a:endCxn id="83" idx="6"/>
          </p:cNvCxnSpPr>
          <p:nvPr/>
        </p:nvCxnSpPr>
        <p:spPr>
          <a:xfrm flipH="1">
            <a:off x="5450261" y="3083152"/>
            <a:ext cx="116271" cy="13959"/>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52" name="Conector recto 151"/>
          <p:cNvCxnSpPr>
            <a:cxnSpLocks/>
            <a:stCxn id="85" idx="1"/>
            <a:endCxn id="84" idx="5"/>
          </p:cNvCxnSpPr>
          <p:nvPr/>
        </p:nvCxnSpPr>
        <p:spPr>
          <a:xfrm flipH="1" flipV="1">
            <a:off x="5638776" y="3113076"/>
            <a:ext cx="178062" cy="286252"/>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55" name="Conector recto 154"/>
          <p:cNvCxnSpPr>
            <a:stCxn id="85" idx="5"/>
            <a:endCxn id="86" idx="5"/>
          </p:cNvCxnSpPr>
          <p:nvPr/>
        </p:nvCxnSpPr>
        <p:spPr>
          <a:xfrm>
            <a:off x="5876687" y="3459177"/>
            <a:ext cx="249026" cy="255237"/>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59" name="Conector recto 158"/>
          <p:cNvCxnSpPr>
            <a:stCxn id="86" idx="6"/>
            <a:endCxn id="87" idx="2"/>
          </p:cNvCxnSpPr>
          <p:nvPr/>
        </p:nvCxnSpPr>
        <p:spPr>
          <a:xfrm flipV="1">
            <a:off x="6138108" y="3539031"/>
            <a:ext cx="168695" cy="145459"/>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62" name="Conector recto 161"/>
          <p:cNvCxnSpPr>
            <a:stCxn id="87" idx="5"/>
            <a:endCxn id="88" idx="1"/>
          </p:cNvCxnSpPr>
          <p:nvPr/>
        </p:nvCxnSpPr>
        <p:spPr>
          <a:xfrm>
            <a:off x="6379047" y="3568955"/>
            <a:ext cx="191602" cy="174062"/>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65" name="Conector recto 164"/>
          <p:cNvCxnSpPr>
            <a:stCxn id="88" idx="7"/>
            <a:endCxn id="89" idx="3"/>
          </p:cNvCxnSpPr>
          <p:nvPr/>
        </p:nvCxnSpPr>
        <p:spPr>
          <a:xfrm flipV="1">
            <a:off x="6630498" y="3302682"/>
            <a:ext cx="265422" cy="440335"/>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68" name="Conector recto 167"/>
          <p:cNvCxnSpPr>
            <a:cxnSpLocks/>
            <a:stCxn id="89" idx="0"/>
            <a:endCxn id="90" idx="5"/>
          </p:cNvCxnSpPr>
          <p:nvPr/>
        </p:nvCxnSpPr>
        <p:spPr>
          <a:xfrm>
            <a:off x="6925845" y="3230438"/>
            <a:ext cx="251757" cy="579836"/>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81" name="Conector recto 180"/>
          <p:cNvCxnSpPr/>
          <p:nvPr/>
        </p:nvCxnSpPr>
        <p:spPr>
          <a:xfrm>
            <a:off x="2444830" y="5050975"/>
            <a:ext cx="308284"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6" name="CuadroTexto 185"/>
          <p:cNvSpPr txBox="1"/>
          <p:nvPr/>
        </p:nvSpPr>
        <p:spPr>
          <a:xfrm>
            <a:off x="2837078" y="4922301"/>
            <a:ext cx="337667" cy="246221"/>
          </a:xfrm>
          <a:prstGeom prst="rect">
            <a:avLst/>
          </a:prstGeom>
          <a:noFill/>
        </p:spPr>
        <p:txBody>
          <a:bodyPr wrap="square" lIns="0" tIns="0" rIns="0" bIns="0" rtlCol="0">
            <a:spAutoFit/>
          </a:bodyPr>
          <a:lstStyle/>
          <a:p>
            <a:pPr algn="ctr"/>
            <a:r>
              <a:rPr lang="es-ES_tradnl" sz="1600">
                <a:latin typeface="Calibri" charset="0"/>
                <a:ea typeface="Calibri" charset="0"/>
                <a:cs typeface="Calibri" charset="0"/>
              </a:rPr>
              <a:t>LCL</a:t>
            </a:r>
            <a:endParaRPr lang="es-ES_tradnl" sz="1600" dirty="0">
              <a:latin typeface="Calibri" charset="0"/>
              <a:ea typeface="Calibri" charset="0"/>
              <a:cs typeface="Calibri" charset="0"/>
            </a:endParaRPr>
          </a:p>
        </p:txBody>
      </p:sp>
      <p:sp>
        <p:nvSpPr>
          <p:cNvPr id="187" name="CuadroTexto 186"/>
          <p:cNvSpPr txBox="1"/>
          <p:nvPr/>
        </p:nvSpPr>
        <p:spPr>
          <a:xfrm>
            <a:off x="3711156" y="4922300"/>
            <a:ext cx="337667" cy="246221"/>
          </a:xfrm>
          <a:prstGeom prst="rect">
            <a:avLst/>
          </a:prstGeom>
          <a:noFill/>
        </p:spPr>
        <p:txBody>
          <a:bodyPr wrap="square" lIns="0" tIns="0" rIns="0" bIns="0" rtlCol="0">
            <a:spAutoFit/>
          </a:bodyPr>
          <a:lstStyle/>
          <a:p>
            <a:pPr algn="ctr"/>
            <a:r>
              <a:rPr lang="es-ES_tradnl" sz="1600" dirty="0">
                <a:latin typeface="Calibri" charset="0"/>
                <a:ea typeface="Calibri" charset="0"/>
                <a:cs typeface="Calibri" charset="0"/>
              </a:rPr>
              <a:t>CL</a:t>
            </a:r>
          </a:p>
        </p:txBody>
      </p:sp>
      <p:cxnSp>
        <p:nvCxnSpPr>
          <p:cNvPr id="188" name="Conector recto 187"/>
          <p:cNvCxnSpPr/>
          <p:nvPr/>
        </p:nvCxnSpPr>
        <p:spPr>
          <a:xfrm>
            <a:off x="3379068" y="5045410"/>
            <a:ext cx="308284"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9" name="Conector recto 188"/>
          <p:cNvCxnSpPr/>
          <p:nvPr/>
        </p:nvCxnSpPr>
        <p:spPr>
          <a:xfrm>
            <a:off x="4106417" y="5050974"/>
            <a:ext cx="308284"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0" name="CuadroTexto 189"/>
          <p:cNvSpPr txBox="1"/>
          <p:nvPr/>
        </p:nvSpPr>
        <p:spPr>
          <a:xfrm>
            <a:off x="4498665" y="4922300"/>
            <a:ext cx="337667" cy="246221"/>
          </a:xfrm>
          <a:prstGeom prst="rect">
            <a:avLst/>
          </a:prstGeom>
          <a:noFill/>
        </p:spPr>
        <p:txBody>
          <a:bodyPr wrap="square" lIns="0" tIns="0" rIns="0" bIns="0" rtlCol="0">
            <a:spAutoFit/>
          </a:bodyPr>
          <a:lstStyle/>
          <a:p>
            <a:pPr algn="ctr"/>
            <a:r>
              <a:rPr lang="es-ES_tradnl" sz="1600" dirty="0">
                <a:latin typeface="Calibri" charset="0"/>
                <a:ea typeface="Calibri" charset="0"/>
                <a:cs typeface="Calibri" charset="0"/>
              </a:rPr>
              <a:t>UCL</a:t>
            </a:r>
          </a:p>
        </p:txBody>
      </p:sp>
      <p:sp>
        <p:nvSpPr>
          <p:cNvPr id="191" name="Elipse 190"/>
          <p:cNvSpPr/>
          <p:nvPr/>
        </p:nvSpPr>
        <p:spPr>
          <a:xfrm>
            <a:off x="5174390" y="5000279"/>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192" name="Conector recto 191"/>
          <p:cNvCxnSpPr/>
          <p:nvPr/>
        </p:nvCxnSpPr>
        <p:spPr>
          <a:xfrm>
            <a:off x="5010119" y="5046910"/>
            <a:ext cx="413181" cy="4778"/>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sp>
        <p:nvSpPr>
          <p:cNvPr id="196" name="CuadroTexto 195"/>
          <p:cNvSpPr txBox="1"/>
          <p:nvPr/>
        </p:nvSpPr>
        <p:spPr>
          <a:xfrm>
            <a:off x="5479632" y="4927879"/>
            <a:ext cx="1179265" cy="246221"/>
          </a:xfrm>
          <a:prstGeom prst="rect">
            <a:avLst/>
          </a:prstGeom>
          <a:noFill/>
        </p:spPr>
        <p:txBody>
          <a:bodyPr wrap="square" lIns="0" tIns="0" rIns="0" bIns="0" rtlCol="0">
            <a:spAutoFit/>
          </a:bodyPr>
          <a:lstStyle/>
          <a:p>
            <a:pPr algn="ctr"/>
            <a:r>
              <a:rPr lang="en-US" sz="1600" dirty="0">
                <a:latin typeface="Calibri" charset="0"/>
                <a:ea typeface="Calibri" charset="0"/>
                <a:cs typeface="Calibri" charset="0"/>
              </a:rPr>
              <a:t>Sample Mean</a:t>
            </a:r>
          </a:p>
        </p:txBody>
      </p:sp>
      <p:sp>
        <p:nvSpPr>
          <p:cNvPr id="197" name="Rectángulo redondeado 196"/>
          <p:cNvSpPr/>
          <p:nvPr/>
        </p:nvSpPr>
        <p:spPr>
          <a:xfrm>
            <a:off x="2253495" y="4852657"/>
            <a:ext cx="4589957" cy="381331"/>
          </a:xfrm>
          <a:prstGeom prst="roundRect">
            <a:avLst/>
          </a:prstGeom>
          <a:noFill/>
          <a:ln w="19050">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 name="Rectángulo redondeado 3"/>
          <p:cNvSpPr/>
          <p:nvPr/>
        </p:nvSpPr>
        <p:spPr>
          <a:xfrm>
            <a:off x="1659627" y="4243589"/>
            <a:ext cx="5996863" cy="1559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8" name="Elipse 177"/>
          <p:cNvSpPr/>
          <p:nvPr/>
        </p:nvSpPr>
        <p:spPr>
          <a:xfrm>
            <a:off x="7316066" y="3276322"/>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179" name="Conector recto 178"/>
          <p:cNvCxnSpPr>
            <a:cxnSpLocks/>
            <a:stCxn id="90" idx="4"/>
            <a:endCxn id="178" idx="4"/>
          </p:cNvCxnSpPr>
          <p:nvPr/>
        </p:nvCxnSpPr>
        <p:spPr>
          <a:xfrm flipV="1">
            <a:off x="7147678" y="3360961"/>
            <a:ext cx="210708" cy="461708"/>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grpSp>
        <p:nvGrpSpPr>
          <p:cNvPr id="147" name="Grupo 146">
            <a:extLst>
              <a:ext uri="{FF2B5EF4-FFF2-40B4-BE49-F238E27FC236}">
                <a16:creationId xmlns:a16="http://schemas.microsoft.com/office/drawing/2014/main" id="{F59387A0-B80F-0A4B-9010-529C7A7BACFF}"/>
              </a:ext>
            </a:extLst>
          </p:cNvPr>
          <p:cNvGrpSpPr/>
          <p:nvPr/>
        </p:nvGrpSpPr>
        <p:grpSpPr>
          <a:xfrm>
            <a:off x="1587565" y="4557784"/>
            <a:ext cx="5967390" cy="164789"/>
            <a:chOff x="1667551" y="4586362"/>
            <a:chExt cx="5967390" cy="164789"/>
          </a:xfrm>
        </p:grpSpPr>
        <p:sp>
          <p:nvSpPr>
            <p:cNvPr id="149" name="CuadroTexto 148">
              <a:extLst>
                <a:ext uri="{FF2B5EF4-FFF2-40B4-BE49-F238E27FC236}">
                  <a16:creationId xmlns:a16="http://schemas.microsoft.com/office/drawing/2014/main" id="{193AE939-0464-344B-8E38-0548DA2A6EE4}"/>
                </a:ext>
              </a:extLst>
            </p:cNvPr>
            <p:cNvSpPr txBox="1"/>
            <p:nvPr/>
          </p:nvSpPr>
          <p:spPr>
            <a:xfrm>
              <a:off x="1667551" y="4586362"/>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a:t>
              </a:r>
            </a:p>
          </p:txBody>
        </p:sp>
        <p:sp>
          <p:nvSpPr>
            <p:cNvPr id="150" name="CuadroTexto 149">
              <a:extLst>
                <a:ext uri="{FF2B5EF4-FFF2-40B4-BE49-F238E27FC236}">
                  <a16:creationId xmlns:a16="http://schemas.microsoft.com/office/drawing/2014/main" id="{66C61E39-E722-5E45-8136-BCDA1C3340A5}"/>
                </a:ext>
              </a:extLst>
            </p:cNvPr>
            <p:cNvSpPr txBox="1"/>
            <p:nvPr/>
          </p:nvSpPr>
          <p:spPr>
            <a:xfrm>
              <a:off x="1852668" y="4586362"/>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2</a:t>
              </a:r>
            </a:p>
          </p:txBody>
        </p:sp>
        <p:sp>
          <p:nvSpPr>
            <p:cNvPr id="151" name="CuadroTexto 150">
              <a:extLst>
                <a:ext uri="{FF2B5EF4-FFF2-40B4-BE49-F238E27FC236}">
                  <a16:creationId xmlns:a16="http://schemas.microsoft.com/office/drawing/2014/main" id="{7D19E991-262F-A745-8B82-E197C2F88313}"/>
                </a:ext>
              </a:extLst>
            </p:cNvPr>
            <p:cNvSpPr txBox="1"/>
            <p:nvPr/>
          </p:nvSpPr>
          <p:spPr>
            <a:xfrm>
              <a:off x="2020406" y="4586362"/>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3</a:t>
              </a:r>
            </a:p>
          </p:txBody>
        </p:sp>
        <p:sp>
          <p:nvSpPr>
            <p:cNvPr id="153" name="CuadroTexto 152">
              <a:extLst>
                <a:ext uri="{FF2B5EF4-FFF2-40B4-BE49-F238E27FC236}">
                  <a16:creationId xmlns:a16="http://schemas.microsoft.com/office/drawing/2014/main" id="{ABC76AF1-E04E-A44F-80DB-AF436EA6DC77}"/>
                </a:ext>
              </a:extLst>
            </p:cNvPr>
            <p:cNvSpPr txBox="1"/>
            <p:nvPr/>
          </p:nvSpPr>
          <p:spPr>
            <a:xfrm>
              <a:off x="2188681" y="4589568"/>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4</a:t>
              </a:r>
            </a:p>
          </p:txBody>
        </p:sp>
        <p:sp>
          <p:nvSpPr>
            <p:cNvPr id="154" name="CuadroTexto 153">
              <a:extLst>
                <a:ext uri="{FF2B5EF4-FFF2-40B4-BE49-F238E27FC236}">
                  <a16:creationId xmlns:a16="http://schemas.microsoft.com/office/drawing/2014/main" id="{B1CE6E6D-3D5C-2049-BB1B-EB7929B84058}"/>
                </a:ext>
              </a:extLst>
            </p:cNvPr>
            <p:cNvSpPr txBox="1"/>
            <p:nvPr/>
          </p:nvSpPr>
          <p:spPr>
            <a:xfrm>
              <a:off x="2359170" y="4589568"/>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5</a:t>
              </a:r>
            </a:p>
          </p:txBody>
        </p:sp>
        <p:sp>
          <p:nvSpPr>
            <p:cNvPr id="156" name="CuadroTexto 155">
              <a:extLst>
                <a:ext uri="{FF2B5EF4-FFF2-40B4-BE49-F238E27FC236}">
                  <a16:creationId xmlns:a16="http://schemas.microsoft.com/office/drawing/2014/main" id="{B5E99AA1-72B4-9041-9EC3-1AC5A27D40CB}"/>
                </a:ext>
              </a:extLst>
            </p:cNvPr>
            <p:cNvSpPr txBox="1"/>
            <p:nvPr/>
          </p:nvSpPr>
          <p:spPr>
            <a:xfrm>
              <a:off x="2526472" y="4589568"/>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6</a:t>
              </a:r>
            </a:p>
          </p:txBody>
        </p:sp>
        <p:sp>
          <p:nvSpPr>
            <p:cNvPr id="157" name="CuadroTexto 156">
              <a:extLst>
                <a:ext uri="{FF2B5EF4-FFF2-40B4-BE49-F238E27FC236}">
                  <a16:creationId xmlns:a16="http://schemas.microsoft.com/office/drawing/2014/main" id="{28DE1841-E3FD-234A-94A4-777B2E1A20C7}"/>
                </a:ext>
              </a:extLst>
            </p:cNvPr>
            <p:cNvSpPr txBox="1"/>
            <p:nvPr/>
          </p:nvSpPr>
          <p:spPr>
            <a:xfrm>
              <a:off x="2693557" y="4589568"/>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7</a:t>
              </a:r>
            </a:p>
          </p:txBody>
        </p:sp>
        <p:sp>
          <p:nvSpPr>
            <p:cNvPr id="158" name="CuadroTexto 157">
              <a:extLst>
                <a:ext uri="{FF2B5EF4-FFF2-40B4-BE49-F238E27FC236}">
                  <a16:creationId xmlns:a16="http://schemas.microsoft.com/office/drawing/2014/main" id="{291EFD29-12B0-834C-86B8-7704C5BA4D23}"/>
                </a:ext>
              </a:extLst>
            </p:cNvPr>
            <p:cNvSpPr txBox="1"/>
            <p:nvPr/>
          </p:nvSpPr>
          <p:spPr>
            <a:xfrm>
              <a:off x="2866535" y="4589568"/>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8</a:t>
              </a:r>
            </a:p>
          </p:txBody>
        </p:sp>
        <p:sp>
          <p:nvSpPr>
            <p:cNvPr id="160" name="CuadroTexto 159">
              <a:extLst>
                <a:ext uri="{FF2B5EF4-FFF2-40B4-BE49-F238E27FC236}">
                  <a16:creationId xmlns:a16="http://schemas.microsoft.com/office/drawing/2014/main" id="{D7B95ED7-99D6-624B-B9BB-9A636D8FE4C7}"/>
                </a:ext>
              </a:extLst>
            </p:cNvPr>
            <p:cNvSpPr txBox="1"/>
            <p:nvPr/>
          </p:nvSpPr>
          <p:spPr>
            <a:xfrm>
              <a:off x="3041166" y="4589568"/>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9</a:t>
              </a:r>
            </a:p>
          </p:txBody>
        </p:sp>
        <p:sp>
          <p:nvSpPr>
            <p:cNvPr id="161" name="CuadroTexto 160">
              <a:extLst>
                <a:ext uri="{FF2B5EF4-FFF2-40B4-BE49-F238E27FC236}">
                  <a16:creationId xmlns:a16="http://schemas.microsoft.com/office/drawing/2014/main" id="{365096BC-C26B-F84D-85C3-38C28CFC5397}"/>
                </a:ext>
              </a:extLst>
            </p:cNvPr>
            <p:cNvSpPr txBox="1"/>
            <p:nvPr/>
          </p:nvSpPr>
          <p:spPr>
            <a:xfrm>
              <a:off x="3218554"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10</a:t>
              </a:r>
            </a:p>
          </p:txBody>
        </p:sp>
        <p:sp>
          <p:nvSpPr>
            <p:cNvPr id="163" name="CuadroTexto 162">
              <a:extLst>
                <a:ext uri="{FF2B5EF4-FFF2-40B4-BE49-F238E27FC236}">
                  <a16:creationId xmlns:a16="http://schemas.microsoft.com/office/drawing/2014/main" id="{60FB9EFD-33B1-6042-85A0-B2368AC21D1B}"/>
                </a:ext>
              </a:extLst>
            </p:cNvPr>
            <p:cNvSpPr txBox="1"/>
            <p:nvPr/>
          </p:nvSpPr>
          <p:spPr>
            <a:xfrm>
              <a:off x="3504746"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11</a:t>
              </a:r>
            </a:p>
          </p:txBody>
        </p:sp>
        <p:sp>
          <p:nvSpPr>
            <p:cNvPr id="164" name="CuadroTexto 163">
              <a:extLst>
                <a:ext uri="{FF2B5EF4-FFF2-40B4-BE49-F238E27FC236}">
                  <a16:creationId xmlns:a16="http://schemas.microsoft.com/office/drawing/2014/main" id="{644DBCB2-FFC2-4E4F-B711-1B9BA84901C4}"/>
                </a:ext>
              </a:extLst>
            </p:cNvPr>
            <p:cNvSpPr txBox="1"/>
            <p:nvPr/>
          </p:nvSpPr>
          <p:spPr>
            <a:xfrm>
              <a:off x="3776024"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12</a:t>
              </a:r>
            </a:p>
          </p:txBody>
        </p:sp>
        <p:sp>
          <p:nvSpPr>
            <p:cNvPr id="166" name="CuadroTexto 165">
              <a:extLst>
                <a:ext uri="{FF2B5EF4-FFF2-40B4-BE49-F238E27FC236}">
                  <a16:creationId xmlns:a16="http://schemas.microsoft.com/office/drawing/2014/main" id="{F45777E2-74FB-364D-B9A7-2B16E7673631}"/>
                </a:ext>
              </a:extLst>
            </p:cNvPr>
            <p:cNvSpPr txBox="1"/>
            <p:nvPr/>
          </p:nvSpPr>
          <p:spPr>
            <a:xfrm>
              <a:off x="4050700"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13</a:t>
              </a:r>
            </a:p>
          </p:txBody>
        </p:sp>
        <p:sp>
          <p:nvSpPr>
            <p:cNvPr id="167" name="CuadroTexto 166">
              <a:extLst>
                <a:ext uri="{FF2B5EF4-FFF2-40B4-BE49-F238E27FC236}">
                  <a16:creationId xmlns:a16="http://schemas.microsoft.com/office/drawing/2014/main" id="{C021FCFA-3F75-CB4F-BCDE-C3DF12915F65}"/>
                </a:ext>
              </a:extLst>
            </p:cNvPr>
            <p:cNvSpPr txBox="1"/>
            <p:nvPr/>
          </p:nvSpPr>
          <p:spPr>
            <a:xfrm>
              <a:off x="4316643"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14</a:t>
              </a:r>
            </a:p>
          </p:txBody>
        </p:sp>
        <p:sp>
          <p:nvSpPr>
            <p:cNvPr id="169" name="CuadroTexto 168">
              <a:extLst>
                <a:ext uri="{FF2B5EF4-FFF2-40B4-BE49-F238E27FC236}">
                  <a16:creationId xmlns:a16="http://schemas.microsoft.com/office/drawing/2014/main" id="{D7A01C18-4CA4-3A45-94A5-23F593EF0E6A}"/>
                </a:ext>
              </a:extLst>
            </p:cNvPr>
            <p:cNvSpPr txBox="1"/>
            <p:nvPr/>
          </p:nvSpPr>
          <p:spPr>
            <a:xfrm>
              <a:off x="4599463"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15</a:t>
              </a:r>
            </a:p>
          </p:txBody>
        </p:sp>
        <p:sp>
          <p:nvSpPr>
            <p:cNvPr id="170" name="CuadroTexto 169">
              <a:extLst>
                <a:ext uri="{FF2B5EF4-FFF2-40B4-BE49-F238E27FC236}">
                  <a16:creationId xmlns:a16="http://schemas.microsoft.com/office/drawing/2014/main" id="{B4993D1D-AAF3-E44D-B453-851849EF98A3}"/>
                </a:ext>
              </a:extLst>
            </p:cNvPr>
            <p:cNvSpPr txBox="1"/>
            <p:nvPr/>
          </p:nvSpPr>
          <p:spPr>
            <a:xfrm>
              <a:off x="4862834"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16</a:t>
              </a:r>
            </a:p>
          </p:txBody>
        </p:sp>
        <p:sp>
          <p:nvSpPr>
            <p:cNvPr id="171" name="CuadroTexto 170">
              <a:extLst>
                <a:ext uri="{FF2B5EF4-FFF2-40B4-BE49-F238E27FC236}">
                  <a16:creationId xmlns:a16="http://schemas.microsoft.com/office/drawing/2014/main" id="{6A248714-B4EF-784A-938F-8E4A734FC514}"/>
                </a:ext>
              </a:extLst>
            </p:cNvPr>
            <p:cNvSpPr txBox="1"/>
            <p:nvPr/>
          </p:nvSpPr>
          <p:spPr>
            <a:xfrm>
              <a:off x="5140740"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17</a:t>
              </a:r>
            </a:p>
          </p:txBody>
        </p:sp>
        <p:sp>
          <p:nvSpPr>
            <p:cNvPr id="172" name="CuadroTexto 171">
              <a:extLst>
                <a:ext uri="{FF2B5EF4-FFF2-40B4-BE49-F238E27FC236}">
                  <a16:creationId xmlns:a16="http://schemas.microsoft.com/office/drawing/2014/main" id="{77239311-0526-4249-83D4-F4E991C232FF}"/>
                </a:ext>
              </a:extLst>
            </p:cNvPr>
            <p:cNvSpPr txBox="1"/>
            <p:nvPr/>
          </p:nvSpPr>
          <p:spPr>
            <a:xfrm>
              <a:off x="5417027"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18</a:t>
              </a:r>
            </a:p>
          </p:txBody>
        </p:sp>
        <p:sp>
          <p:nvSpPr>
            <p:cNvPr id="173" name="CuadroTexto 172">
              <a:extLst>
                <a:ext uri="{FF2B5EF4-FFF2-40B4-BE49-F238E27FC236}">
                  <a16:creationId xmlns:a16="http://schemas.microsoft.com/office/drawing/2014/main" id="{ACF7C4D7-3EEC-434A-B2E0-BEF5B9376E9B}"/>
                </a:ext>
              </a:extLst>
            </p:cNvPr>
            <p:cNvSpPr txBox="1"/>
            <p:nvPr/>
          </p:nvSpPr>
          <p:spPr>
            <a:xfrm>
              <a:off x="5684525"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19</a:t>
              </a:r>
            </a:p>
          </p:txBody>
        </p:sp>
        <p:sp>
          <p:nvSpPr>
            <p:cNvPr id="174" name="CuadroTexto 173">
              <a:extLst>
                <a:ext uri="{FF2B5EF4-FFF2-40B4-BE49-F238E27FC236}">
                  <a16:creationId xmlns:a16="http://schemas.microsoft.com/office/drawing/2014/main" id="{7C105952-B67F-5F45-936B-D298E15B2A19}"/>
                </a:ext>
              </a:extLst>
            </p:cNvPr>
            <p:cNvSpPr txBox="1"/>
            <p:nvPr/>
          </p:nvSpPr>
          <p:spPr>
            <a:xfrm>
              <a:off x="5961935"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20</a:t>
              </a:r>
            </a:p>
          </p:txBody>
        </p:sp>
        <p:sp>
          <p:nvSpPr>
            <p:cNvPr id="175" name="CuadroTexto 174">
              <a:extLst>
                <a:ext uri="{FF2B5EF4-FFF2-40B4-BE49-F238E27FC236}">
                  <a16:creationId xmlns:a16="http://schemas.microsoft.com/office/drawing/2014/main" id="{F7F66CC7-70A8-EC45-A2C3-90A85E12544A}"/>
                </a:ext>
              </a:extLst>
            </p:cNvPr>
            <p:cNvSpPr txBox="1"/>
            <p:nvPr/>
          </p:nvSpPr>
          <p:spPr>
            <a:xfrm>
              <a:off x="6247006"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21</a:t>
              </a:r>
            </a:p>
          </p:txBody>
        </p:sp>
        <p:sp>
          <p:nvSpPr>
            <p:cNvPr id="176" name="CuadroTexto 175">
              <a:extLst>
                <a:ext uri="{FF2B5EF4-FFF2-40B4-BE49-F238E27FC236}">
                  <a16:creationId xmlns:a16="http://schemas.microsoft.com/office/drawing/2014/main" id="{B1FF5B20-A2C1-7F49-A63C-82B689D4775B}"/>
                </a:ext>
              </a:extLst>
            </p:cNvPr>
            <p:cNvSpPr txBox="1"/>
            <p:nvPr/>
          </p:nvSpPr>
          <p:spPr>
            <a:xfrm>
              <a:off x="6511612"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22</a:t>
              </a:r>
            </a:p>
          </p:txBody>
        </p:sp>
        <p:sp>
          <p:nvSpPr>
            <p:cNvPr id="177" name="CuadroTexto 176">
              <a:extLst>
                <a:ext uri="{FF2B5EF4-FFF2-40B4-BE49-F238E27FC236}">
                  <a16:creationId xmlns:a16="http://schemas.microsoft.com/office/drawing/2014/main" id="{CA43D5D8-564C-7B43-ABA0-33BFABBF4025}"/>
                </a:ext>
              </a:extLst>
            </p:cNvPr>
            <p:cNvSpPr txBox="1"/>
            <p:nvPr/>
          </p:nvSpPr>
          <p:spPr>
            <a:xfrm>
              <a:off x="6793866"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23</a:t>
              </a:r>
            </a:p>
          </p:txBody>
        </p:sp>
        <p:sp>
          <p:nvSpPr>
            <p:cNvPr id="180" name="CuadroTexto 179">
              <a:extLst>
                <a:ext uri="{FF2B5EF4-FFF2-40B4-BE49-F238E27FC236}">
                  <a16:creationId xmlns:a16="http://schemas.microsoft.com/office/drawing/2014/main" id="{9C32BF33-A7FA-DB4B-965A-9ED304786824}"/>
                </a:ext>
              </a:extLst>
            </p:cNvPr>
            <p:cNvSpPr txBox="1"/>
            <p:nvPr/>
          </p:nvSpPr>
          <p:spPr>
            <a:xfrm>
              <a:off x="7074331"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24</a:t>
              </a:r>
            </a:p>
          </p:txBody>
        </p:sp>
        <p:sp>
          <p:nvSpPr>
            <p:cNvPr id="182" name="CuadroTexto 181">
              <a:extLst>
                <a:ext uri="{FF2B5EF4-FFF2-40B4-BE49-F238E27FC236}">
                  <a16:creationId xmlns:a16="http://schemas.microsoft.com/office/drawing/2014/main" id="{39E983A3-26B7-C34C-AD7E-3AE66019BED7}"/>
                </a:ext>
              </a:extLst>
            </p:cNvPr>
            <p:cNvSpPr txBox="1"/>
            <p:nvPr/>
          </p:nvSpPr>
          <p:spPr>
            <a:xfrm>
              <a:off x="7407670"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25</a:t>
              </a:r>
            </a:p>
          </p:txBody>
        </p:sp>
      </p:grpSp>
    </p:spTree>
    <p:extLst>
      <p:ext uri="{BB962C8B-B14F-4D97-AF65-F5344CB8AC3E}">
        <p14:creationId xmlns:p14="http://schemas.microsoft.com/office/powerpoint/2010/main" val="1515906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8079448" cy="1232197"/>
          </a:xfrm>
          <a:prstGeom prst="rect">
            <a:avLst/>
          </a:prstGeom>
        </p:spPr>
        <p:txBody>
          <a:bodyPr wrap="square" lIns="0" tIns="0" rIns="0" bIns="46800">
            <a:spAutoFit/>
          </a:bodyPr>
          <a:lstStyle/>
          <a:p>
            <a:pPr marL="223838" indent="-223838">
              <a:spcAft>
                <a:spcPts val="600"/>
              </a:spcAft>
              <a:buFont typeface="+mj-lt"/>
              <a:buAutoNum type="arabicPeriod" startAt="4"/>
            </a:pPr>
            <a:r>
              <a:rPr lang="en-US" sz="1600" b="1" dirty="0">
                <a:solidFill>
                  <a:srgbClr val="714FA0"/>
                </a:solidFill>
                <a:latin typeface="Calibri" charset="0"/>
                <a:ea typeface="Calibri" charset="0"/>
                <a:cs typeface="Calibri" charset="0"/>
              </a:rPr>
              <a:t>HISTOGRAMA </a:t>
            </a:r>
          </a:p>
          <a:p>
            <a:pPr indent="223838">
              <a:spcAft>
                <a:spcPts val="0"/>
              </a:spcAft>
            </a:pPr>
            <a:r>
              <a:rPr lang="es-ES" sz="1400" b="1" dirty="0">
                <a:latin typeface="Calibri" charset="0"/>
                <a:ea typeface="Calibri" charset="0"/>
                <a:cs typeface="Calibri" charset="0"/>
              </a:rPr>
              <a:t>Descripción:</a:t>
            </a:r>
            <a:endParaRPr lang="es-PE" sz="1400" b="1" dirty="0">
              <a:latin typeface="Calibri" charset="0"/>
              <a:ea typeface="Calibri" charset="0"/>
              <a:cs typeface="Calibri" charset="0"/>
            </a:endParaRPr>
          </a:p>
          <a:p>
            <a:pPr marL="223838"/>
            <a:r>
              <a:rPr lang="es-ES" sz="1400" dirty="0">
                <a:latin typeface="Calibri" charset="0"/>
                <a:ea typeface="Calibri" charset="0"/>
                <a:cs typeface="Calibri" charset="0"/>
              </a:rPr>
              <a:t>Un histograma indica con qué frecuencia se produce cada valor diferente en un conjunto de datos. El histograma es el grafico utilizado más común para mostrar la distribución de frecuencias. Se parece a una gráfica de control, pero hay importantes diferencias entre ellas.</a:t>
            </a:r>
            <a:endParaRPr lang="es-PE" sz="1400" dirty="0">
              <a:latin typeface="Calibri" charset="0"/>
              <a:ea typeface="Calibri" charset="0"/>
              <a:cs typeface="Calibri" charset="0"/>
            </a:endParaRPr>
          </a:p>
        </p:txBody>
      </p:sp>
      <p:grpSp>
        <p:nvGrpSpPr>
          <p:cNvPr id="99" name="Grupo 98">
            <a:extLst>
              <a:ext uri="{FF2B5EF4-FFF2-40B4-BE49-F238E27FC236}">
                <a16:creationId xmlns:a16="http://schemas.microsoft.com/office/drawing/2014/main" id="{340659C7-E0EB-594B-947D-46EDBC6CE2FC}"/>
              </a:ext>
            </a:extLst>
          </p:cNvPr>
          <p:cNvGrpSpPr/>
          <p:nvPr/>
        </p:nvGrpSpPr>
        <p:grpSpPr>
          <a:xfrm>
            <a:off x="2387600" y="2371898"/>
            <a:ext cx="4992688" cy="2665622"/>
            <a:chOff x="2107793" y="2327600"/>
            <a:chExt cx="5393344" cy="2819693"/>
          </a:xfrm>
        </p:grpSpPr>
        <p:grpSp>
          <p:nvGrpSpPr>
            <p:cNvPr id="95" name="Grupo 94">
              <a:extLst>
                <a:ext uri="{FF2B5EF4-FFF2-40B4-BE49-F238E27FC236}">
                  <a16:creationId xmlns:a16="http://schemas.microsoft.com/office/drawing/2014/main" id="{7243B57A-7C73-2647-B6DD-1FDBBB959654}"/>
                </a:ext>
              </a:extLst>
            </p:cNvPr>
            <p:cNvGrpSpPr/>
            <p:nvPr/>
          </p:nvGrpSpPr>
          <p:grpSpPr>
            <a:xfrm>
              <a:off x="6252962" y="3374731"/>
              <a:ext cx="1248175" cy="1028074"/>
              <a:chOff x="5303825" y="3499107"/>
              <a:chExt cx="1248175" cy="1028074"/>
            </a:xfrm>
          </p:grpSpPr>
          <p:sp>
            <p:nvSpPr>
              <p:cNvPr id="73" name="Rectángulo 72">
                <a:extLst>
                  <a:ext uri="{FF2B5EF4-FFF2-40B4-BE49-F238E27FC236}">
                    <a16:creationId xmlns:a16="http://schemas.microsoft.com/office/drawing/2014/main" id="{136BC6A4-6488-C04B-A1BD-CEEC8180F3B8}"/>
                  </a:ext>
                </a:extLst>
              </p:cNvPr>
              <p:cNvSpPr/>
              <p:nvPr/>
            </p:nvSpPr>
            <p:spPr>
              <a:xfrm>
                <a:off x="5303825" y="3511118"/>
                <a:ext cx="167836" cy="170243"/>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p>
            </p:txBody>
          </p:sp>
          <p:sp>
            <p:nvSpPr>
              <p:cNvPr id="74" name="Rectángulo 73">
                <a:extLst>
                  <a:ext uri="{FF2B5EF4-FFF2-40B4-BE49-F238E27FC236}">
                    <a16:creationId xmlns:a16="http://schemas.microsoft.com/office/drawing/2014/main" id="{31A9CB3B-DC76-2F4D-93B1-FBC0F11FBF30}"/>
                  </a:ext>
                </a:extLst>
              </p:cNvPr>
              <p:cNvSpPr/>
              <p:nvPr/>
            </p:nvSpPr>
            <p:spPr>
              <a:xfrm>
                <a:off x="5303825" y="3722573"/>
                <a:ext cx="167836" cy="170243"/>
              </a:xfrm>
              <a:prstGeom prst="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p>
            </p:txBody>
          </p:sp>
          <p:sp>
            <p:nvSpPr>
              <p:cNvPr id="75" name="Rectángulo 74">
                <a:extLst>
                  <a:ext uri="{FF2B5EF4-FFF2-40B4-BE49-F238E27FC236}">
                    <a16:creationId xmlns:a16="http://schemas.microsoft.com/office/drawing/2014/main" id="{EA6E8FCC-0C27-2647-9FC5-5F3309EB87A1}"/>
                  </a:ext>
                </a:extLst>
              </p:cNvPr>
              <p:cNvSpPr/>
              <p:nvPr/>
            </p:nvSpPr>
            <p:spPr>
              <a:xfrm>
                <a:off x="5303825" y="3934028"/>
                <a:ext cx="167836" cy="170243"/>
              </a:xfrm>
              <a:prstGeom prst="rect">
                <a:avLst/>
              </a:prstGeom>
              <a:solidFill>
                <a:srgbClr val="92C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p>
            </p:txBody>
          </p:sp>
          <p:sp>
            <p:nvSpPr>
              <p:cNvPr id="76" name="Rectángulo 75">
                <a:extLst>
                  <a:ext uri="{FF2B5EF4-FFF2-40B4-BE49-F238E27FC236}">
                    <a16:creationId xmlns:a16="http://schemas.microsoft.com/office/drawing/2014/main" id="{8E9407A4-3B3C-EA49-B8EE-B04194EAF3A7}"/>
                  </a:ext>
                </a:extLst>
              </p:cNvPr>
              <p:cNvSpPr/>
              <p:nvPr/>
            </p:nvSpPr>
            <p:spPr>
              <a:xfrm>
                <a:off x="5303825" y="4145483"/>
                <a:ext cx="167836" cy="170243"/>
              </a:xfrm>
              <a:prstGeom prst="rect">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p>
            </p:txBody>
          </p:sp>
          <p:sp>
            <p:nvSpPr>
              <p:cNvPr id="77" name="Rectángulo 76">
                <a:extLst>
                  <a:ext uri="{FF2B5EF4-FFF2-40B4-BE49-F238E27FC236}">
                    <a16:creationId xmlns:a16="http://schemas.microsoft.com/office/drawing/2014/main" id="{2CCF93B9-9DC7-1946-9142-D3D80DF2C06D}"/>
                  </a:ext>
                </a:extLst>
              </p:cNvPr>
              <p:cNvSpPr/>
              <p:nvPr/>
            </p:nvSpPr>
            <p:spPr>
              <a:xfrm>
                <a:off x="5303825" y="4356938"/>
                <a:ext cx="167836" cy="170243"/>
              </a:xfrm>
              <a:prstGeom prst="rect">
                <a:avLst/>
              </a:prstGeom>
              <a:solidFill>
                <a:srgbClr val="FF7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p>
            </p:txBody>
          </p:sp>
          <p:sp>
            <p:nvSpPr>
              <p:cNvPr id="78" name="CuadroTexto 77">
                <a:extLst>
                  <a:ext uri="{FF2B5EF4-FFF2-40B4-BE49-F238E27FC236}">
                    <a16:creationId xmlns:a16="http://schemas.microsoft.com/office/drawing/2014/main" id="{A63A3F43-6E78-724E-B875-BB6E6637C0BB}"/>
                  </a:ext>
                </a:extLst>
              </p:cNvPr>
              <p:cNvSpPr txBox="1"/>
              <p:nvPr/>
            </p:nvSpPr>
            <p:spPr>
              <a:xfrm>
                <a:off x="5577118" y="3499107"/>
                <a:ext cx="974882" cy="153888"/>
              </a:xfrm>
              <a:prstGeom prst="rect">
                <a:avLst/>
              </a:prstGeom>
              <a:noFill/>
            </p:spPr>
            <p:txBody>
              <a:bodyPr wrap="square" lIns="0" tIns="0" rIns="0" bIns="0" rtlCol="0">
                <a:spAutoFit/>
              </a:bodyPr>
              <a:lstStyle/>
              <a:p>
                <a:r>
                  <a:rPr lang="es-ES_tradnl" sz="1000" dirty="0">
                    <a:latin typeface="Calibri" charset="0"/>
                    <a:ea typeface="Calibri" charset="0"/>
                    <a:cs typeface="Calibri" charset="0"/>
                  </a:rPr>
                  <a:t>Muy Deficiente</a:t>
                </a:r>
              </a:p>
            </p:txBody>
          </p:sp>
          <p:sp>
            <p:nvSpPr>
              <p:cNvPr id="79" name="CuadroTexto 78">
                <a:extLst>
                  <a:ext uri="{FF2B5EF4-FFF2-40B4-BE49-F238E27FC236}">
                    <a16:creationId xmlns:a16="http://schemas.microsoft.com/office/drawing/2014/main" id="{503FEAF6-0097-9E4E-9675-2CA11381CBAB}"/>
                  </a:ext>
                </a:extLst>
              </p:cNvPr>
              <p:cNvSpPr txBox="1"/>
              <p:nvPr/>
            </p:nvSpPr>
            <p:spPr>
              <a:xfrm>
                <a:off x="5577118" y="3712467"/>
                <a:ext cx="974882" cy="153888"/>
              </a:xfrm>
              <a:prstGeom prst="rect">
                <a:avLst/>
              </a:prstGeom>
              <a:noFill/>
            </p:spPr>
            <p:txBody>
              <a:bodyPr wrap="square" lIns="0" tIns="0" rIns="0" bIns="0" rtlCol="0">
                <a:spAutoFit/>
              </a:bodyPr>
              <a:lstStyle/>
              <a:p>
                <a:r>
                  <a:rPr lang="es-ES_tradnl" sz="1000" dirty="0">
                    <a:latin typeface="Calibri" charset="0"/>
                    <a:ea typeface="Calibri" charset="0"/>
                    <a:cs typeface="Calibri" charset="0"/>
                  </a:rPr>
                  <a:t>Suspenso</a:t>
                </a:r>
              </a:p>
            </p:txBody>
          </p:sp>
          <p:sp>
            <p:nvSpPr>
              <p:cNvPr id="80" name="CuadroTexto 79">
                <a:extLst>
                  <a:ext uri="{FF2B5EF4-FFF2-40B4-BE49-F238E27FC236}">
                    <a16:creationId xmlns:a16="http://schemas.microsoft.com/office/drawing/2014/main" id="{F019B5AE-F98C-BB47-9B38-4719FEA6D494}"/>
                  </a:ext>
                </a:extLst>
              </p:cNvPr>
              <p:cNvSpPr txBox="1"/>
              <p:nvPr/>
            </p:nvSpPr>
            <p:spPr>
              <a:xfrm>
                <a:off x="5577118" y="3946467"/>
                <a:ext cx="974882" cy="153888"/>
              </a:xfrm>
              <a:prstGeom prst="rect">
                <a:avLst/>
              </a:prstGeom>
              <a:noFill/>
            </p:spPr>
            <p:txBody>
              <a:bodyPr wrap="square" lIns="0" tIns="0" rIns="0" bIns="0" rtlCol="0">
                <a:spAutoFit/>
              </a:bodyPr>
              <a:lstStyle/>
              <a:p>
                <a:r>
                  <a:rPr lang="es-ES_tradnl" sz="1000" dirty="0">
                    <a:latin typeface="Calibri" charset="0"/>
                    <a:ea typeface="Calibri" charset="0"/>
                    <a:cs typeface="Calibri" charset="0"/>
                  </a:rPr>
                  <a:t>Aprobado</a:t>
                </a:r>
              </a:p>
            </p:txBody>
          </p:sp>
          <p:sp>
            <p:nvSpPr>
              <p:cNvPr id="81" name="CuadroTexto 80">
                <a:extLst>
                  <a:ext uri="{FF2B5EF4-FFF2-40B4-BE49-F238E27FC236}">
                    <a16:creationId xmlns:a16="http://schemas.microsoft.com/office/drawing/2014/main" id="{0273DFCC-4C9A-E34C-BCE9-7511514E8379}"/>
                  </a:ext>
                </a:extLst>
              </p:cNvPr>
              <p:cNvSpPr txBox="1"/>
              <p:nvPr/>
            </p:nvSpPr>
            <p:spPr>
              <a:xfrm>
                <a:off x="5577118" y="4151667"/>
                <a:ext cx="974882" cy="153888"/>
              </a:xfrm>
              <a:prstGeom prst="rect">
                <a:avLst/>
              </a:prstGeom>
              <a:noFill/>
            </p:spPr>
            <p:txBody>
              <a:bodyPr wrap="square" lIns="0" tIns="0" rIns="0" bIns="0" rtlCol="0">
                <a:spAutoFit/>
              </a:bodyPr>
              <a:lstStyle/>
              <a:p>
                <a:r>
                  <a:rPr lang="es-ES_tradnl" sz="1000" dirty="0">
                    <a:latin typeface="Calibri" charset="0"/>
                    <a:ea typeface="Calibri" charset="0"/>
                    <a:cs typeface="Calibri" charset="0"/>
                  </a:rPr>
                  <a:t>Notable</a:t>
                </a:r>
              </a:p>
            </p:txBody>
          </p:sp>
          <p:sp>
            <p:nvSpPr>
              <p:cNvPr id="82" name="CuadroTexto 81">
                <a:extLst>
                  <a:ext uri="{FF2B5EF4-FFF2-40B4-BE49-F238E27FC236}">
                    <a16:creationId xmlns:a16="http://schemas.microsoft.com/office/drawing/2014/main" id="{8B783416-090A-C147-996E-3E648519F617}"/>
                  </a:ext>
                </a:extLst>
              </p:cNvPr>
              <p:cNvSpPr txBox="1"/>
              <p:nvPr/>
            </p:nvSpPr>
            <p:spPr>
              <a:xfrm>
                <a:off x="5577118" y="4367667"/>
                <a:ext cx="974882" cy="153888"/>
              </a:xfrm>
              <a:prstGeom prst="rect">
                <a:avLst/>
              </a:prstGeom>
              <a:noFill/>
            </p:spPr>
            <p:txBody>
              <a:bodyPr wrap="square" lIns="0" tIns="0" rIns="0" bIns="0" rtlCol="0">
                <a:spAutoFit/>
              </a:bodyPr>
              <a:lstStyle/>
              <a:p>
                <a:r>
                  <a:rPr lang="es-ES_tradnl" sz="1000" dirty="0">
                    <a:latin typeface="Calibri" charset="0"/>
                    <a:ea typeface="Calibri" charset="0"/>
                    <a:cs typeface="Calibri" charset="0"/>
                  </a:rPr>
                  <a:t>Sobresaliente</a:t>
                </a:r>
              </a:p>
            </p:txBody>
          </p:sp>
        </p:grpSp>
        <p:grpSp>
          <p:nvGrpSpPr>
            <p:cNvPr id="96" name="Grupo 95">
              <a:extLst>
                <a:ext uri="{FF2B5EF4-FFF2-40B4-BE49-F238E27FC236}">
                  <a16:creationId xmlns:a16="http://schemas.microsoft.com/office/drawing/2014/main" id="{36237B1A-FC09-BC4C-8555-6CB3FE262146}"/>
                </a:ext>
              </a:extLst>
            </p:cNvPr>
            <p:cNvGrpSpPr/>
            <p:nvPr/>
          </p:nvGrpSpPr>
          <p:grpSpPr>
            <a:xfrm>
              <a:off x="2182843" y="2327600"/>
              <a:ext cx="3618281" cy="2819693"/>
              <a:chOff x="1014243" y="2451976"/>
              <a:chExt cx="3618281" cy="2819693"/>
            </a:xfrm>
          </p:grpSpPr>
          <p:cxnSp>
            <p:nvCxnSpPr>
              <p:cNvPr id="6" name="Conector recto 5">
                <a:extLst>
                  <a:ext uri="{FF2B5EF4-FFF2-40B4-BE49-F238E27FC236}">
                    <a16:creationId xmlns:a16="http://schemas.microsoft.com/office/drawing/2014/main" id="{91EB4A7D-8A19-7148-8B2D-D89E32F86E81}"/>
                  </a:ext>
                </a:extLst>
              </p:cNvPr>
              <p:cNvCxnSpPr>
                <a:cxnSpLocks/>
              </p:cNvCxnSpPr>
              <p:nvPr/>
            </p:nvCxnSpPr>
            <p:spPr>
              <a:xfrm>
                <a:off x="1676348" y="4943687"/>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50C86E88-2F84-424D-BFC6-0282594B0B9B}"/>
                  </a:ext>
                </a:extLst>
              </p:cNvPr>
              <p:cNvCxnSpPr>
                <a:cxnSpLocks/>
              </p:cNvCxnSpPr>
              <p:nvPr/>
            </p:nvCxnSpPr>
            <p:spPr>
              <a:xfrm flipH="1">
                <a:off x="1442999" y="4944556"/>
                <a:ext cx="1059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9F3AE693-242C-D848-A16F-ECEE2AD51EDF}"/>
                  </a:ext>
                </a:extLst>
              </p:cNvPr>
              <p:cNvCxnSpPr>
                <a:cxnSpLocks/>
              </p:cNvCxnSpPr>
              <p:nvPr/>
            </p:nvCxnSpPr>
            <p:spPr>
              <a:xfrm flipH="1">
                <a:off x="1464179" y="4589044"/>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37D7BF24-7FA1-6C42-BC3A-A6BF02904FE0}"/>
                  </a:ext>
                </a:extLst>
              </p:cNvPr>
              <p:cNvCxnSpPr>
                <a:cxnSpLocks/>
              </p:cNvCxnSpPr>
              <p:nvPr/>
            </p:nvCxnSpPr>
            <p:spPr>
              <a:xfrm flipH="1">
                <a:off x="1464179" y="4259680"/>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1E155328-CF06-064A-B551-9FBD2E5EE4A5}"/>
                  </a:ext>
                </a:extLst>
              </p:cNvPr>
              <p:cNvCxnSpPr>
                <a:cxnSpLocks/>
              </p:cNvCxnSpPr>
              <p:nvPr/>
            </p:nvCxnSpPr>
            <p:spPr>
              <a:xfrm flipH="1">
                <a:off x="1464179" y="3917736"/>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F8E797A2-9F07-DC4A-BC6A-72843CE2EDB8}"/>
                  </a:ext>
                </a:extLst>
              </p:cNvPr>
              <p:cNvCxnSpPr>
                <a:cxnSpLocks/>
              </p:cNvCxnSpPr>
              <p:nvPr/>
            </p:nvCxnSpPr>
            <p:spPr>
              <a:xfrm flipH="1">
                <a:off x="1464179" y="3596723"/>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168870BE-292C-C646-97E2-B4F40E27A928}"/>
                  </a:ext>
                </a:extLst>
              </p:cNvPr>
              <p:cNvCxnSpPr>
                <a:cxnSpLocks/>
              </p:cNvCxnSpPr>
              <p:nvPr/>
            </p:nvCxnSpPr>
            <p:spPr>
              <a:xfrm flipH="1">
                <a:off x="1464179" y="2928296"/>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83783EBE-A16E-7D45-9421-41B0D90EF032}"/>
                  </a:ext>
                </a:extLst>
              </p:cNvPr>
              <p:cNvSpPr txBox="1"/>
              <p:nvPr/>
            </p:nvSpPr>
            <p:spPr>
              <a:xfrm>
                <a:off x="1014243" y="4851006"/>
                <a:ext cx="400299" cy="169277"/>
              </a:xfrm>
              <a:prstGeom prst="rect">
                <a:avLst/>
              </a:prstGeom>
              <a:noFill/>
            </p:spPr>
            <p:txBody>
              <a:bodyPr wrap="square" lIns="0" tIns="0" rIns="0" bIns="0" rtlCol="0">
                <a:spAutoFit/>
              </a:bodyPr>
              <a:lstStyle/>
              <a:p>
                <a:pPr algn="r"/>
                <a:r>
                  <a:rPr lang="es-ES_tradnl" sz="1100" dirty="0">
                    <a:latin typeface="Calibri" charset="0"/>
                    <a:ea typeface="Calibri" charset="0"/>
                    <a:cs typeface="Calibri" charset="0"/>
                  </a:rPr>
                  <a:t>0</a:t>
                </a:r>
              </a:p>
            </p:txBody>
          </p:sp>
          <p:sp>
            <p:nvSpPr>
              <p:cNvPr id="14" name="CuadroTexto 13">
                <a:extLst>
                  <a:ext uri="{FF2B5EF4-FFF2-40B4-BE49-F238E27FC236}">
                    <a16:creationId xmlns:a16="http://schemas.microsoft.com/office/drawing/2014/main" id="{E4FF34D4-9F4C-0945-90D6-465500B3B0E6}"/>
                  </a:ext>
                </a:extLst>
              </p:cNvPr>
              <p:cNvSpPr txBox="1"/>
              <p:nvPr/>
            </p:nvSpPr>
            <p:spPr>
              <a:xfrm>
                <a:off x="1014243" y="4504405"/>
                <a:ext cx="400299" cy="169277"/>
              </a:xfrm>
              <a:prstGeom prst="rect">
                <a:avLst/>
              </a:prstGeom>
              <a:noFill/>
            </p:spPr>
            <p:txBody>
              <a:bodyPr wrap="square" lIns="0" tIns="0" rIns="0" bIns="0" rtlCol="0">
                <a:spAutoFit/>
              </a:bodyPr>
              <a:lstStyle/>
              <a:p>
                <a:pPr algn="r"/>
                <a:r>
                  <a:rPr lang="es-ES_tradnl" sz="1100" dirty="0">
                    <a:latin typeface="Calibri" charset="0"/>
                    <a:ea typeface="Calibri" charset="0"/>
                    <a:cs typeface="Calibri" charset="0"/>
                  </a:rPr>
                  <a:t>1</a:t>
                </a:r>
              </a:p>
            </p:txBody>
          </p:sp>
          <p:sp>
            <p:nvSpPr>
              <p:cNvPr id="15" name="CuadroTexto 14">
                <a:extLst>
                  <a:ext uri="{FF2B5EF4-FFF2-40B4-BE49-F238E27FC236}">
                    <a16:creationId xmlns:a16="http://schemas.microsoft.com/office/drawing/2014/main" id="{F778EF07-4781-5D48-9181-848A8DD4F118}"/>
                  </a:ext>
                </a:extLst>
              </p:cNvPr>
              <p:cNvSpPr txBox="1"/>
              <p:nvPr/>
            </p:nvSpPr>
            <p:spPr>
              <a:xfrm>
                <a:off x="1014243" y="4171866"/>
                <a:ext cx="400299" cy="169277"/>
              </a:xfrm>
              <a:prstGeom prst="rect">
                <a:avLst/>
              </a:prstGeom>
              <a:noFill/>
            </p:spPr>
            <p:txBody>
              <a:bodyPr wrap="square" lIns="0" tIns="0" rIns="0" bIns="0" rtlCol="0">
                <a:spAutoFit/>
              </a:bodyPr>
              <a:lstStyle/>
              <a:p>
                <a:pPr algn="r"/>
                <a:r>
                  <a:rPr lang="es-ES_tradnl" sz="1100" dirty="0">
                    <a:latin typeface="Calibri" charset="0"/>
                    <a:ea typeface="Calibri" charset="0"/>
                    <a:cs typeface="Calibri" charset="0"/>
                  </a:rPr>
                  <a:t>2</a:t>
                </a:r>
              </a:p>
            </p:txBody>
          </p:sp>
          <p:sp>
            <p:nvSpPr>
              <p:cNvPr id="16" name="CuadroTexto 15">
                <a:extLst>
                  <a:ext uri="{FF2B5EF4-FFF2-40B4-BE49-F238E27FC236}">
                    <a16:creationId xmlns:a16="http://schemas.microsoft.com/office/drawing/2014/main" id="{04D15E69-F0DB-B644-A99F-B24C7CEE239E}"/>
                  </a:ext>
                </a:extLst>
              </p:cNvPr>
              <p:cNvSpPr txBox="1"/>
              <p:nvPr/>
            </p:nvSpPr>
            <p:spPr>
              <a:xfrm>
                <a:off x="1014243" y="3821652"/>
                <a:ext cx="400299" cy="169277"/>
              </a:xfrm>
              <a:prstGeom prst="rect">
                <a:avLst/>
              </a:prstGeom>
              <a:noFill/>
            </p:spPr>
            <p:txBody>
              <a:bodyPr wrap="square" lIns="0" tIns="0" rIns="0" bIns="0" rtlCol="0">
                <a:spAutoFit/>
              </a:bodyPr>
              <a:lstStyle/>
              <a:p>
                <a:pPr algn="r"/>
                <a:r>
                  <a:rPr lang="es-ES_tradnl" sz="1100" dirty="0">
                    <a:latin typeface="Calibri" charset="0"/>
                    <a:ea typeface="Calibri" charset="0"/>
                    <a:cs typeface="Calibri" charset="0"/>
                  </a:rPr>
                  <a:t>3</a:t>
                </a:r>
              </a:p>
            </p:txBody>
          </p:sp>
          <p:sp>
            <p:nvSpPr>
              <p:cNvPr id="17" name="CuadroTexto 16">
                <a:extLst>
                  <a:ext uri="{FF2B5EF4-FFF2-40B4-BE49-F238E27FC236}">
                    <a16:creationId xmlns:a16="http://schemas.microsoft.com/office/drawing/2014/main" id="{388E0B31-0D1F-D043-AA94-D232F3644E81}"/>
                  </a:ext>
                </a:extLst>
              </p:cNvPr>
              <p:cNvSpPr txBox="1"/>
              <p:nvPr/>
            </p:nvSpPr>
            <p:spPr>
              <a:xfrm>
                <a:off x="1014243" y="3512084"/>
                <a:ext cx="400299" cy="169277"/>
              </a:xfrm>
              <a:prstGeom prst="rect">
                <a:avLst/>
              </a:prstGeom>
              <a:noFill/>
            </p:spPr>
            <p:txBody>
              <a:bodyPr wrap="square" lIns="0" tIns="0" rIns="0" bIns="0" rtlCol="0">
                <a:spAutoFit/>
              </a:bodyPr>
              <a:lstStyle/>
              <a:p>
                <a:pPr algn="r"/>
                <a:r>
                  <a:rPr lang="es-ES_tradnl" sz="1100" dirty="0">
                    <a:latin typeface="Calibri" charset="0"/>
                    <a:ea typeface="Calibri" charset="0"/>
                    <a:cs typeface="Calibri" charset="0"/>
                  </a:rPr>
                  <a:t>4</a:t>
                </a:r>
              </a:p>
            </p:txBody>
          </p:sp>
          <p:cxnSp>
            <p:nvCxnSpPr>
              <p:cNvPr id="18" name="Conector recto 17">
                <a:extLst>
                  <a:ext uri="{FF2B5EF4-FFF2-40B4-BE49-F238E27FC236}">
                    <a16:creationId xmlns:a16="http://schemas.microsoft.com/office/drawing/2014/main" id="{680C8321-2245-FF49-94FA-E0086EAFE338}"/>
                  </a:ext>
                </a:extLst>
              </p:cNvPr>
              <p:cNvCxnSpPr>
                <a:cxnSpLocks/>
              </p:cNvCxnSpPr>
              <p:nvPr/>
            </p:nvCxnSpPr>
            <p:spPr>
              <a:xfrm flipH="1">
                <a:off x="1464179" y="3251961"/>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589CECB8-9D3F-0B46-9CB0-21F8DED688FD}"/>
                  </a:ext>
                </a:extLst>
              </p:cNvPr>
              <p:cNvSpPr txBox="1"/>
              <p:nvPr/>
            </p:nvSpPr>
            <p:spPr>
              <a:xfrm>
                <a:off x="1014243" y="3167322"/>
                <a:ext cx="400299" cy="169277"/>
              </a:xfrm>
              <a:prstGeom prst="rect">
                <a:avLst/>
              </a:prstGeom>
              <a:noFill/>
            </p:spPr>
            <p:txBody>
              <a:bodyPr wrap="square" lIns="0" tIns="0" rIns="0" bIns="0" rtlCol="0">
                <a:spAutoFit/>
              </a:bodyPr>
              <a:lstStyle/>
              <a:p>
                <a:pPr algn="r"/>
                <a:r>
                  <a:rPr lang="es-ES_tradnl" sz="1100" dirty="0">
                    <a:latin typeface="Calibri" charset="0"/>
                    <a:ea typeface="Calibri" charset="0"/>
                    <a:cs typeface="Calibri" charset="0"/>
                  </a:rPr>
                  <a:t>5</a:t>
                </a:r>
              </a:p>
            </p:txBody>
          </p:sp>
          <p:sp>
            <p:nvSpPr>
              <p:cNvPr id="20" name="CuadroTexto 19">
                <a:extLst>
                  <a:ext uri="{FF2B5EF4-FFF2-40B4-BE49-F238E27FC236}">
                    <a16:creationId xmlns:a16="http://schemas.microsoft.com/office/drawing/2014/main" id="{B00DEDAE-611F-2148-9C13-2775B0F5D6DE}"/>
                  </a:ext>
                </a:extLst>
              </p:cNvPr>
              <p:cNvSpPr txBox="1"/>
              <p:nvPr/>
            </p:nvSpPr>
            <p:spPr>
              <a:xfrm>
                <a:off x="1014243" y="2836223"/>
                <a:ext cx="400299" cy="169277"/>
              </a:xfrm>
              <a:prstGeom prst="rect">
                <a:avLst/>
              </a:prstGeom>
              <a:noFill/>
            </p:spPr>
            <p:txBody>
              <a:bodyPr wrap="square" lIns="0" tIns="0" rIns="0" bIns="0" rtlCol="0">
                <a:spAutoFit/>
              </a:bodyPr>
              <a:lstStyle/>
              <a:p>
                <a:pPr algn="r"/>
                <a:r>
                  <a:rPr lang="es-ES_tradnl" sz="1100" dirty="0">
                    <a:latin typeface="Calibri" charset="0"/>
                    <a:ea typeface="Calibri" charset="0"/>
                    <a:cs typeface="Calibri" charset="0"/>
                  </a:rPr>
                  <a:t>6</a:t>
                </a:r>
              </a:p>
            </p:txBody>
          </p:sp>
          <p:sp>
            <p:nvSpPr>
              <p:cNvPr id="21" name="CuadroTexto 20">
                <a:extLst>
                  <a:ext uri="{FF2B5EF4-FFF2-40B4-BE49-F238E27FC236}">
                    <a16:creationId xmlns:a16="http://schemas.microsoft.com/office/drawing/2014/main" id="{E76FB5A7-56AA-984F-9BEB-D7AC3D76B7D4}"/>
                  </a:ext>
                </a:extLst>
              </p:cNvPr>
              <p:cNvSpPr txBox="1"/>
              <p:nvPr/>
            </p:nvSpPr>
            <p:spPr>
              <a:xfrm>
                <a:off x="1014243" y="2451976"/>
                <a:ext cx="400299" cy="169277"/>
              </a:xfrm>
              <a:prstGeom prst="rect">
                <a:avLst/>
              </a:prstGeom>
              <a:noFill/>
            </p:spPr>
            <p:txBody>
              <a:bodyPr wrap="square" lIns="0" tIns="0" rIns="0" bIns="0" rtlCol="0">
                <a:spAutoFit/>
              </a:bodyPr>
              <a:lstStyle/>
              <a:p>
                <a:pPr algn="r"/>
                <a:r>
                  <a:rPr lang="es-ES_tradnl" sz="1100" dirty="0">
                    <a:latin typeface="Calibri" charset="0"/>
                    <a:ea typeface="Calibri" charset="0"/>
                    <a:cs typeface="Calibri" charset="0"/>
                  </a:rPr>
                  <a:t>7</a:t>
                </a:r>
              </a:p>
            </p:txBody>
          </p:sp>
          <p:cxnSp>
            <p:nvCxnSpPr>
              <p:cNvPr id="22" name="Conector recto 21">
                <a:extLst>
                  <a:ext uri="{FF2B5EF4-FFF2-40B4-BE49-F238E27FC236}">
                    <a16:creationId xmlns:a16="http://schemas.microsoft.com/office/drawing/2014/main" id="{B4050FF9-903B-124B-AB1F-AE645AA895AC}"/>
                  </a:ext>
                </a:extLst>
              </p:cNvPr>
              <p:cNvCxnSpPr>
                <a:cxnSpLocks/>
              </p:cNvCxnSpPr>
              <p:nvPr/>
            </p:nvCxnSpPr>
            <p:spPr>
              <a:xfrm>
                <a:off x="1961675" y="4943687"/>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BBC6109A-E2E8-4046-97B6-4AD4C45449AA}"/>
                  </a:ext>
                </a:extLst>
              </p:cNvPr>
              <p:cNvCxnSpPr>
                <a:cxnSpLocks/>
              </p:cNvCxnSpPr>
              <p:nvPr/>
            </p:nvCxnSpPr>
            <p:spPr>
              <a:xfrm>
                <a:off x="2247002" y="4943687"/>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029F7A64-4E56-824C-91F4-0E6B2709A4FB}"/>
                  </a:ext>
                </a:extLst>
              </p:cNvPr>
              <p:cNvCxnSpPr>
                <a:cxnSpLocks/>
              </p:cNvCxnSpPr>
              <p:nvPr/>
            </p:nvCxnSpPr>
            <p:spPr>
              <a:xfrm>
                <a:off x="2532329" y="4943687"/>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8D3C322B-2B60-714B-99F4-958AA56A7450}"/>
                  </a:ext>
                </a:extLst>
              </p:cNvPr>
              <p:cNvCxnSpPr>
                <a:cxnSpLocks/>
              </p:cNvCxnSpPr>
              <p:nvPr/>
            </p:nvCxnSpPr>
            <p:spPr>
              <a:xfrm>
                <a:off x="2817656" y="4943687"/>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B0ED96E5-003B-7348-9E2C-A55CB301B82A}"/>
                  </a:ext>
                </a:extLst>
              </p:cNvPr>
              <p:cNvCxnSpPr>
                <a:cxnSpLocks/>
              </p:cNvCxnSpPr>
              <p:nvPr/>
            </p:nvCxnSpPr>
            <p:spPr>
              <a:xfrm>
                <a:off x="3102983" y="4943687"/>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78C44E82-E7E3-D249-A3C3-54D6B554F8C4}"/>
                  </a:ext>
                </a:extLst>
              </p:cNvPr>
              <p:cNvCxnSpPr>
                <a:cxnSpLocks/>
              </p:cNvCxnSpPr>
              <p:nvPr/>
            </p:nvCxnSpPr>
            <p:spPr>
              <a:xfrm>
                <a:off x="3388310" y="4943687"/>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E103634F-D137-9B4F-B5E5-6DE7090E1D7E}"/>
                  </a:ext>
                </a:extLst>
              </p:cNvPr>
              <p:cNvCxnSpPr>
                <a:cxnSpLocks/>
              </p:cNvCxnSpPr>
              <p:nvPr/>
            </p:nvCxnSpPr>
            <p:spPr>
              <a:xfrm>
                <a:off x="3673637" y="4943687"/>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52E1453F-1274-B04D-B96C-5F9A577AD1B1}"/>
                  </a:ext>
                </a:extLst>
              </p:cNvPr>
              <p:cNvCxnSpPr>
                <a:cxnSpLocks/>
              </p:cNvCxnSpPr>
              <p:nvPr/>
            </p:nvCxnSpPr>
            <p:spPr>
              <a:xfrm>
                <a:off x="3958964" y="4943687"/>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E233C90C-9199-8D4A-ABB0-F6273E03645E}"/>
                  </a:ext>
                </a:extLst>
              </p:cNvPr>
              <p:cNvCxnSpPr>
                <a:cxnSpLocks/>
              </p:cNvCxnSpPr>
              <p:nvPr/>
            </p:nvCxnSpPr>
            <p:spPr>
              <a:xfrm>
                <a:off x="4244288" y="4943687"/>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ángulo 33">
                <a:extLst>
                  <a:ext uri="{FF2B5EF4-FFF2-40B4-BE49-F238E27FC236}">
                    <a16:creationId xmlns:a16="http://schemas.microsoft.com/office/drawing/2014/main" id="{ACC38B98-619E-1942-8474-D98957F0AADC}"/>
                  </a:ext>
                </a:extLst>
              </p:cNvPr>
              <p:cNvSpPr/>
              <p:nvPr/>
            </p:nvSpPr>
            <p:spPr>
              <a:xfrm>
                <a:off x="1676347" y="3964162"/>
                <a:ext cx="855981" cy="971482"/>
              </a:xfrm>
              <a:prstGeom prst="rect">
                <a:avLst/>
              </a:prstGeom>
              <a:solidFill>
                <a:srgbClr val="715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2" name="Rectángulo 51">
                <a:extLst>
                  <a:ext uri="{FF2B5EF4-FFF2-40B4-BE49-F238E27FC236}">
                    <a16:creationId xmlns:a16="http://schemas.microsoft.com/office/drawing/2014/main" id="{02153380-9B42-B346-A064-DE0528CB0F2D}"/>
                  </a:ext>
                </a:extLst>
              </p:cNvPr>
              <p:cNvSpPr/>
              <p:nvPr/>
            </p:nvSpPr>
            <p:spPr>
              <a:xfrm>
                <a:off x="2531518" y="3251961"/>
                <a:ext cx="576544" cy="1683683"/>
              </a:xfrm>
              <a:prstGeom prst="rect">
                <a:avLst/>
              </a:prstGeom>
              <a:solidFill>
                <a:srgbClr val="EE463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3" name="Rectángulo 52">
                <a:extLst>
                  <a:ext uri="{FF2B5EF4-FFF2-40B4-BE49-F238E27FC236}">
                    <a16:creationId xmlns:a16="http://schemas.microsoft.com/office/drawing/2014/main" id="{B11CB281-ED02-104B-831F-26528F8478CE}"/>
                  </a:ext>
                </a:extLst>
              </p:cNvPr>
              <p:cNvSpPr/>
              <p:nvPr/>
            </p:nvSpPr>
            <p:spPr>
              <a:xfrm>
                <a:off x="3108908" y="2558647"/>
                <a:ext cx="570654" cy="2376998"/>
              </a:xfrm>
              <a:prstGeom prst="rect">
                <a:avLst/>
              </a:prstGeom>
              <a:solidFill>
                <a:srgbClr val="92C14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4" name="Rectángulo 53">
                <a:extLst>
                  <a:ext uri="{FF2B5EF4-FFF2-40B4-BE49-F238E27FC236}">
                    <a16:creationId xmlns:a16="http://schemas.microsoft.com/office/drawing/2014/main" id="{1C0C049A-E69E-9648-B52E-546F490CA342}"/>
                  </a:ext>
                </a:extLst>
              </p:cNvPr>
              <p:cNvSpPr/>
              <p:nvPr/>
            </p:nvSpPr>
            <p:spPr>
              <a:xfrm>
                <a:off x="3680408" y="3078481"/>
                <a:ext cx="570654" cy="1857164"/>
              </a:xfrm>
              <a:prstGeom prst="rect">
                <a:avLst/>
              </a:prstGeom>
              <a:solidFill>
                <a:srgbClr val="00B2C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5" name="Rectángulo 54">
                <a:extLst>
                  <a:ext uri="{FF2B5EF4-FFF2-40B4-BE49-F238E27FC236}">
                    <a16:creationId xmlns:a16="http://schemas.microsoft.com/office/drawing/2014/main" id="{0B38C6E5-59D9-DF4E-8E65-DC2360BA8320}"/>
                  </a:ext>
                </a:extLst>
              </p:cNvPr>
              <p:cNvSpPr/>
              <p:nvPr/>
            </p:nvSpPr>
            <p:spPr>
              <a:xfrm>
                <a:off x="4244288" y="4259679"/>
                <a:ext cx="289560" cy="675965"/>
              </a:xfrm>
              <a:prstGeom prst="rect">
                <a:avLst/>
              </a:prstGeom>
              <a:solidFill>
                <a:srgbClr val="FF782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6" name="CuadroTexto 55">
                <a:extLst>
                  <a:ext uri="{FF2B5EF4-FFF2-40B4-BE49-F238E27FC236}">
                    <a16:creationId xmlns:a16="http://schemas.microsoft.com/office/drawing/2014/main" id="{4A3A6D49-E969-5E4F-BA93-1C18E44317AF}"/>
                  </a:ext>
                </a:extLst>
              </p:cNvPr>
              <p:cNvSpPr txBox="1"/>
              <p:nvPr/>
            </p:nvSpPr>
            <p:spPr>
              <a:xfrm>
                <a:off x="1471816" y="5110086"/>
                <a:ext cx="400299"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0</a:t>
                </a:r>
              </a:p>
            </p:txBody>
          </p:sp>
          <p:sp>
            <p:nvSpPr>
              <p:cNvPr id="57" name="CuadroTexto 56">
                <a:extLst>
                  <a:ext uri="{FF2B5EF4-FFF2-40B4-BE49-F238E27FC236}">
                    <a16:creationId xmlns:a16="http://schemas.microsoft.com/office/drawing/2014/main" id="{9CF32BD8-9A11-1A42-9D3C-023AD64468DA}"/>
                  </a:ext>
                </a:extLst>
              </p:cNvPr>
              <p:cNvSpPr txBox="1"/>
              <p:nvPr/>
            </p:nvSpPr>
            <p:spPr>
              <a:xfrm>
                <a:off x="1865335" y="5110086"/>
                <a:ext cx="192678"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a:t>
                </a:r>
              </a:p>
            </p:txBody>
          </p:sp>
          <p:sp>
            <p:nvSpPr>
              <p:cNvPr id="58" name="CuadroTexto 57">
                <a:extLst>
                  <a:ext uri="{FF2B5EF4-FFF2-40B4-BE49-F238E27FC236}">
                    <a16:creationId xmlns:a16="http://schemas.microsoft.com/office/drawing/2014/main" id="{432028C2-F902-9A48-8103-8D3DD4CF8189}"/>
                  </a:ext>
                </a:extLst>
              </p:cNvPr>
              <p:cNvSpPr txBox="1"/>
              <p:nvPr/>
            </p:nvSpPr>
            <p:spPr>
              <a:xfrm>
                <a:off x="2150257" y="5110086"/>
                <a:ext cx="192678"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2</a:t>
                </a:r>
              </a:p>
            </p:txBody>
          </p:sp>
          <p:sp>
            <p:nvSpPr>
              <p:cNvPr id="59" name="CuadroTexto 58">
                <a:extLst>
                  <a:ext uri="{FF2B5EF4-FFF2-40B4-BE49-F238E27FC236}">
                    <a16:creationId xmlns:a16="http://schemas.microsoft.com/office/drawing/2014/main" id="{2B004B18-0777-4949-BAC8-EA89BB434979}"/>
                  </a:ext>
                </a:extLst>
              </p:cNvPr>
              <p:cNvSpPr txBox="1"/>
              <p:nvPr/>
            </p:nvSpPr>
            <p:spPr>
              <a:xfrm>
                <a:off x="2435179" y="5110086"/>
                <a:ext cx="192678"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3</a:t>
                </a:r>
              </a:p>
            </p:txBody>
          </p:sp>
          <p:sp>
            <p:nvSpPr>
              <p:cNvPr id="60" name="CuadroTexto 59">
                <a:extLst>
                  <a:ext uri="{FF2B5EF4-FFF2-40B4-BE49-F238E27FC236}">
                    <a16:creationId xmlns:a16="http://schemas.microsoft.com/office/drawing/2014/main" id="{67E7B20A-B67F-374B-987A-EBF2DB720882}"/>
                  </a:ext>
                </a:extLst>
              </p:cNvPr>
              <p:cNvSpPr txBox="1"/>
              <p:nvPr/>
            </p:nvSpPr>
            <p:spPr>
              <a:xfrm>
                <a:off x="2723413" y="5110086"/>
                <a:ext cx="192678"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4</a:t>
                </a:r>
              </a:p>
            </p:txBody>
          </p:sp>
          <p:sp>
            <p:nvSpPr>
              <p:cNvPr id="61" name="CuadroTexto 60">
                <a:extLst>
                  <a:ext uri="{FF2B5EF4-FFF2-40B4-BE49-F238E27FC236}">
                    <a16:creationId xmlns:a16="http://schemas.microsoft.com/office/drawing/2014/main" id="{488ABA4F-7457-8141-8D61-761090E353D9}"/>
                  </a:ext>
                </a:extLst>
              </p:cNvPr>
              <p:cNvSpPr txBox="1"/>
              <p:nvPr/>
            </p:nvSpPr>
            <p:spPr>
              <a:xfrm>
                <a:off x="3011648" y="5110086"/>
                <a:ext cx="192678"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5</a:t>
                </a:r>
              </a:p>
            </p:txBody>
          </p:sp>
          <p:sp>
            <p:nvSpPr>
              <p:cNvPr id="62" name="CuadroTexto 61">
                <a:extLst>
                  <a:ext uri="{FF2B5EF4-FFF2-40B4-BE49-F238E27FC236}">
                    <a16:creationId xmlns:a16="http://schemas.microsoft.com/office/drawing/2014/main" id="{AD4EDEA2-7322-6B4B-A67B-82011A455E07}"/>
                  </a:ext>
                </a:extLst>
              </p:cNvPr>
              <p:cNvSpPr txBox="1"/>
              <p:nvPr/>
            </p:nvSpPr>
            <p:spPr>
              <a:xfrm>
                <a:off x="3299883" y="5110086"/>
                <a:ext cx="192678"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6</a:t>
                </a:r>
              </a:p>
            </p:txBody>
          </p:sp>
          <p:sp>
            <p:nvSpPr>
              <p:cNvPr id="63" name="CuadroTexto 62">
                <a:extLst>
                  <a:ext uri="{FF2B5EF4-FFF2-40B4-BE49-F238E27FC236}">
                    <a16:creationId xmlns:a16="http://schemas.microsoft.com/office/drawing/2014/main" id="{32AB320A-AE5B-5240-A21D-AAA544EA3F62}"/>
                  </a:ext>
                </a:extLst>
              </p:cNvPr>
              <p:cNvSpPr txBox="1"/>
              <p:nvPr/>
            </p:nvSpPr>
            <p:spPr>
              <a:xfrm>
                <a:off x="3588118" y="5110086"/>
                <a:ext cx="192678"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7</a:t>
                </a:r>
              </a:p>
            </p:txBody>
          </p:sp>
          <p:sp>
            <p:nvSpPr>
              <p:cNvPr id="64" name="CuadroTexto 63">
                <a:extLst>
                  <a:ext uri="{FF2B5EF4-FFF2-40B4-BE49-F238E27FC236}">
                    <a16:creationId xmlns:a16="http://schemas.microsoft.com/office/drawing/2014/main" id="{F930138A-B3EB-394F-9880-FEA2CDBCF4AE}"/>
                  </a:ext>
                </a:extLst>
              </p:cNvPr>
              <p:cNvSpPr txBox="1"/>
              <p:nvPr/>
            </p:nvSpPr>
            <p:spPr>
              <a:xfrm>
                <a:off x="3853161" y="5110086"/>
                <a:ext cx="192678"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8</a:t>
                </a:r>
              </a:p>
            </p:txBody>
          </p:sp>
          <p:sp>
            <p:nvSpPr>
              <p:cNvPr id="65" name="CuadroTexto 64">
                <a:extLst>
                  <a:ext uri="{FF2B5EF4-FFF2-40B4-BE49-F238E27FC236}">
                    <a16:creationId xmlns:a16="http://schemas.microsoft.com/office/drawing/2014/main" id="{B6F8884A-A12F-1C4F-AF88-D82466F5E6FA}"/>
                  </a:ext>
                </a:extLst>
              </p:cNvPr>
              <p:cNvSpPr txBox="1"/>
              <p:nvPr/>
            </p:nvSpPr>
            <p:spPr>
              <a:xfrm>
                <a:off x="4141396" y="5110086"/>
                <a:ext cx="192678"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9</a:t>
                </a:r>
              </a:p>
            </p:txBody>
          </p:sp>
          <p:cxnSp>
            <p:nvCxnSpPr>
              <p:cNvPr id="66" name="Conector recto 65">
                <a:extLst>
                  <a:ext uri="{FF2B5EF4-FFF2-40B4-BE49-F238E27FC236}">
                    <a16:creationId xmlns:a16="http://schemas.microsoft.com/office/drawing/2014/main" id="{CF0FA2D0-AC0B-4545-9325-457E22AA8D17}"/>
                  </a:ext>
                </a:extLst>
              </p:cNvPr>
              <p:cNvCxnSpPr>
                <a:cxnSpLocks/>
              </p:cNvCxnSpPr>
              <p:nvPr/>
            </p:nvCxnSpPr>
            <p:spPr>
              <a:xfrm>
                <a:off x="4542738" y="4943687"/>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CuadroTexto 66">
                <a:extLst>
                  <a:ext uri="{FF2B5EF4-FFF2-40B4-BE49-F238E27FC236}">
                    <a16:creationId xmlns:a16="http://schemas.microsoft.com/office/drawing/2014/main" id="{1B887012-3CC3-C544-80A2-98E6E0F35485}"/>
                  </a:ext>
                </a:extLst>
              </p:cNvPr>
              <p:cNvSpPr txBox="1"/>
              <p:nvPr/>
            </p:nvSpPr>
            <p:spPr>
              <a:xfrm>
                <a:off x="4439846" y="5110086"/>
                <a:ext cx="192678"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10</a:t>
                </a:r>
              </a:p>
            </p:txBody>
          </p:sp>
          <p:sp>
            <p:nvSpPr>
              <p:cNvPr id="68" name="CuadroTexto 67">
                <a:extLst>
                  <a:ext uri="{FF2B5EF4-FFF2-40B4-BE49-F238E27FC236}">
                    <a16:creationId xmlns:a16="http://schemas.microsoft.com/office/drawing/2014/main" id="{56841FD9-60BB-E240-809C-10AEB2ADBC38}"/>
                  </a:ext>
                </a:extLst>
              </p:cNvPr>
              <p:cNvSpPr txBox="1"/>
              <p:nvPr/>
            </p:nvSpPr>
            <p:spPr>
              <a:xfrm>
                <a:off x="1913776" y="4325226"/>
                <a:ext cx="400299" cy="161583"/>
              </a:xfrm>
              <a:prstGeom prst="rect">
                <a:avLst/>
              </a:prstGeom>
              <a:noFill/>
            </p:spPr>
            <p:txBody>
              <a:bodyPr wrap="square" lIns="0" tIns="0" rIns="0" bIns="0" rtlCol="0">
                <a:spAutoFit/>
              </a:bodyPr>
              <a:lstStyle/>
              <a:p>
                <a:pPr algn="ctr"/>
                <a:r>
                  <a:rPr lang="es-ES_tradnl" sz="1050" b="1" dirty="0">
                    <a:solidFill>
                      <a:schemeClr val="bg1"/>
                    </a:solidFill>
                    <a:latin typeface="Calibri" charset="0"/>
                    <a:ea typeface="Calibri" charset="0"/>
                    <a:cs typeface="Calibri" charset="0"/>
                  </a:rPr>
                  <a:t>9</a:t>
                </a:r>
              </a:p>
            </p:txBody>
          </p:sp>
          <p:sp>
            <p:nvSpPr>
              <p:cNvPr id="69" name="CuadroTexto 68">
                <a:extLst>
                  <a:ext uri="{FF2B5EF4-FFF2-40B4-BE49-F238E27FC236}">
                    <a16:creationId xmlns:a16="http://schemas.microsoft.com/office/drawing/2014/main" id="{FC0374CB-28FD-2343-9245-11AC2251689B}"/>
                  </a:ext>
                </a:extLst>
              </p:cNvPr>
              <p:cNvSpPr txBox="1"/>
              <p:nvPr/>
            </p:nvSpPr>
            <p:spPr>
              <a:xfrm>
                <a:off x="2637676" y="4134726"/>
                <a:ext cx="400299" cy="161583"/>
              </a:xfrm>
              <a:prstGeom prst="rect">
                <a:avLst/>
              </a:prstGeom>
              <a:noFill/>
            </p:spPr>
            <p:txBody>
              <a:bodyPr wrap="square" lIns="0" tIns="0" rIns="0" bIns="0" rtlCol="0">
                <a:spAutoFit/>
              </a:bodyPr>
              <a:lstStyle/>
              <a:p>
                <a:pPr algn="ctr"/>
                <a:r>
                  <a:rPr lang="es-ES_tradnl" sz="1050" b="1" dirty="0">
                    <a:solidFill>
                      <a:schemeClr val="bg1"/>
                    </a:solidFill>
                    <a:latin typeface="Calibri" charset="0"/>
                    <a:ea typeface="Calibri" charset="0"/>
                    <a:cs typeface="Calibri" charset="0"/>
                  </a:rPr>
                  <a:t>10</a:t>
                </a:r>
              </a:p>
            </p:txBody>
          </p:sp>
          <p:sp>
            <p:nvSpPr>
              <p:cNvPr id="70" name="CuadroTexto 69">
                <a:extLst>
                  <a:ext uri="{FF2B5EF4-FFF2-40B4-BE49-F238E27FC236}">
                    <a16:creationId xmlns:a16="http://schemas.microsoft.com/office/drawing/2014/main" id="{A1362EB1-9D5B-1449-AC54-AE4AF7E00C7E}"/>
                  </a:ext>
                </a:extLst>
              </p:cNvPr>
              <p:cNvSpPr txBox="1"/>
              <p:nvPr/>
            </p:nvSpPr>
            <p:spPr>
              <a:xfrm>
                <a:off x="3193936" y="3715626"/>
                <a:ext cx="400299" cy="161583"/>
              </a:xfrm>
              <a:prstGeom prst="rect">
                <a:avLst/>
              </a:prstGeom>
              <a:noFill/>
            </p:spPr>
            <p:txBody>
              <a:bodyPr wrap="square" lIns="0" tIns="0" rIns="0" bIns="0" rtlCol="0">
                <a:spAutoFit/>
              </a:bodyPr>
              <a:lstStyle/>
              <a:p>
                <a:pPr algn="ctr"/>
                <a:r>
                  <a:rPr lang="es-ES_tradnl" sz="1050" b="1" dirty="0">
                    <a:solidFill>
                      <a:schemeClr val="bg1"/>
                    </a:solidFill>
                    <a:latin typeface="Calibri" charset="0"/>
                    <a:ea typeface="Calibri" charset="0"/>
                    <a:cs typeface="Calibri" charset="0"/>
                  </a:rPr>
                  <a:t>14</a:t>
                </a:r>
              </a:p>
            </p:txBody>
          </p:sp>
          <p:sp>
            <p:nvSpPr>
              <p:cNvPr id="71" name="CuadroTexto 70">
                <a:extLst>
                  <a:ext uri="{FF2B5EF4-FFF2-40B4-BE49-F238E27FC236}">
                    <a16:creationId xmlns:a16="http://schemas.microsoft.com/office/drawing/2014/main" id="{182E7B5D-BB45-3E46-94CE-AB8A60C55D9F}"/>
                  </a:ext>
                </a:extLst>
              </p:cNvPr>
              <p:cNvSpPr txBox="1"/>
              <p:nvPr/>
            </p:nvSpPr>
            <p:spPr>
              <a:xfrm>
                <a:off x="3780676" y="3921366"/>
                <a:ext cx="400299" cy="161583"/>
              </a:xfrm>
              <a:prstGeom prst="rect">
                <a:avLst/>
              </a:prstGeom>
              <a:noFill/>
            </p:spPr>
            <p:txBody>
              <a:bodyPr wrap="square" lIns="0" tIns="0" rIns="0" bIns="0" rtlCol="0">
                <a:spAutoFit/>
              </a:bodyPr>
              <a:lstStyle/>
              <a:p>
                <a:pPr algn="ctr"/>
                <a:r>
                  <a:rPr lang="es-ES_tradnl" sz="1050" b="1" dirty="0">
                    <a:solidFill>
                      <a:schemeClr val="bg1"/>
                    </a:solidFill>
                    <a:latin typeface="Calibri" charset="0"/>
                    <a:ea typeface="Calibri" charset="0"/>
                    <a:cs typeface="Calibri" charset="0"/>
                  </a:rPr>
                  <a:t>11</a:t>
                </a:r>
              </a:p>
            </p:txBody>
          </p:sp>
          <p:sp>
            <p:nvSpPr>
              <p:cNvPr id="72" name="CuadroTexto 71">
                <a:extLst>
                  <a:ext uri="{FF2B5EF4-FFF2-40B4-BE49-F238E27FC236}">
                    <a16:creationId xmlns:a16="http://schemas.microsoft.com/office/drawing/2014/main" id="{09EC24A2-070B-B74F-A29D-AA74A8A67078}"/>
                  </a:ext>
                </a:extLst>
              </p:cNvPr>
              <p:cNvSpPr txBox="1"/>
              <p:nvPr/>
            </p:nvSpPr>
            <p:spPr>
              <a:xfrm>
                <a:off x="4199776" y="4470006"/>
                <a:ext cx="400299" cy="161583"/>
              </a:xfrm>
              <a:prstGeom prst="rect">
                <a:avLst/>
              </a:prstGeom>
              <a:noFill/>
            </p:spPr>
            <p:txBody>
              <a:bodyPr wrap="square" lIns="0" tIns="0" rIns="0" bIns="0" rtlCol="0">
                <a:spAutoFit/>
              </a:bodyPr>
              <a:lstStyle/>
              <a:p>
                <a:pPr algn="ctr"/>
                <a:r>
                  <a:rPr lang="es-ES_tradnl" sz="1050" b="1" dirty="0">
                    <a:solidFill>
                      <a:schemeClr val="bg1"/>
                    </a:solidFill>
                    <a:latin typeface="Calibri" charset="0"/>
                    <a:ea typeface="Calibri" charset="0"/>
                    <a:cs typeface="Calibri" charset="0"/>
                  </a:rPr>
                  <a:t>2</a:t>
                </a:r>
              </a:p>
            </p:txBody>
          </p:sp>
          <p:cxnSp>
            <p:nvCxnSpPr>
              <p:cNvPr id="88" name="Conector recto 87">
                <a:extLst>
                  <a:ext uri="{FF2B5EF4-FFF2-40B4-BE49-F238E27FC236}">
                    <a16:creationId xmlns:a16="http://schemas.microsoft.com/office/drawing/2014/main" id="{734152BB-66E8-6442-AD64-0501FF794F91}"/>
                  </a:ext>
                </a:extLst>
              </p:cNvPr>
              <p:cNvCxnSpPr>
                <a:cxnSpLocks/>
              </p:cNvCxnSpPr>
              <p:nvPr/>
            </p:nvCxnSpPr>
            <p:spPr>
              <a:xfrm>
                <a:off x="1548934" y="2558647"/>
                <a:ext cx="0" cy="2376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ector recto 88">
                <a:extLst>
                  <a:ext uri="{FF2B5EF4-FFF2-40B4-BE49-F238E27FC236}">
                    <a16:creationId xmlns:a16="http://schemas.microsoft.com/office/drawing/2014/main" id="{E999C9CB-809E-4F4D-9828-56001B7DA575}"/>
                  </a:ext>
                </a:extLst>
              </p:cNvPr>
              <p:cNvCxnSpPr>
                <a:cxnSpLocks/>
              </p:cNvCxnSpPr>
              <p:nvPr/>
            </p:nvCxnSpPr>
            <p:spPr>
              <a:xfrm flipH="1">
                <a:off x="1464179" y="2569521"/>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5E3B2C31-8F5D-CD42-9D2C-408C124D934D}"/>
                  </a:ext>
                </a:extLst>
              </p:cNvPr>
              <p:cNvCxnSpPr>
                <a:cxnSpLocks/>
              </p:cNvCxnSpPr>
              <p:nvPr/>
            </p:nvCxnSpPr>
            <p:spPr>
              <a:xfrm flipH="1">
                <a:off x="1548934" y="4943688"/>
                <a:ext cx="29938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7" name="CuadroTexto 96">
              <a:extLst>
                <a:ext uri="{FF2B5EF4-FFF2-40B4-BE49-F238E27FC236}">
                  <a16:creationId xmlns:a16="http://schemas.microsoft.com/office/drawing/2014/main" id="{50BAA331-44FE-4F4D-A6DF-401FBC44ADE7}"/>
                </a:ext>
              </a:extLst>
            </p:cNvPr>
            <p:cNvSpPr txBox="1"/>
            <p:nvPr/>
          </p:nvSpPr>
          <p:spPr>
            <a:xfrm rot="16200000">
              <a:off x="1697296" y="3347555"/>
              <a:ext cx="974882" cy="153888"/>
            </a:xfrm>
            <a:prstGeom prst="rect">
              <a:avLst/>
            </a:prstGeom>
            <a:noFill/>
          </p:spPr>
          <p:txBody>
            <a:bodyPr wrap="square" lIns="0" tIns="0" rIns="0" bIns="0" rtlCol="0">
              <a:spAutoFit/>
            </a:bodyPr>
            <a:lstStyle/>
            <a:p>
              <a:r>
                <a:rPr lang="es-ES_tradnl" sz="1000" dirty="0">
                  <a:latin typeface="Calibri" charset="0"/>
                  <a:ea typeface="Calibri" charset="0"/>
                  <a:cs typeface="Calibri" charset="0"/>
                </a:rPr>
                <a:t>Alumnos/nota</a:t>
              </a:r>
            </a:p>
          </p:txBody>
        </p:sp>
      </p:grpSp>
      <p:sp>
        <p:nvSpPr>
          <p:cNvPr id="98" name="CuadroTexto 97">
            <a:extLst>
              <a:ext uri="{FF2B5EF4-FFF2-40B4-BE49-F238E27FC236}">
                <a16:creationId xmlns:a16="http://schemas.microsoft.com/office/drawing/2014/main" id="{56048E52-8CDD-4544-8258-B6FA766F4EF9}"/>
              </a:ext>
            </a:extLst>
          </p:cNvPr>
          <p:cNvSpPr txBox="1"/>
          <p:nvPr/>
        </p:nvSpPr>
        <p:spPr>
          <a:xfrm>
            <a:off x="3786016" y="5119889"/>
            <a:ext cx="1532171" cy="153888"/>
          </a:xfrm>
          <a:prstGeom prst="rect">
            <a:avLst/>
          </a:prstGeom>
          <a:noFill/>
        </p:spPr>
        <p:txBody>
          <a:bodyPr wrap="square" lIns="0" tIns="0" rIns="0" bIns="0" rtlCol="0">
            <a:spAutoFit/>
          </a:bodyPr>
          <a:lstStyle/>
          <a:p>
            <a:pPr algn="ctr"/>
            <a:r>
              <a:rPr lang="es-ES_tradnl" sz="1000" dirty="0">
                <a:latin typeface="Calibri" charset="0"/>
                <a:ea typeface="Calibri" charset="0"/>
                <a:cs typeface="Calibri" charset="0"/>
              </a:rPr>
              <a:t>Nota primer parcial</a:t>
            </a:r>
          </a:p>
        </p:txBody>
      </p:sp>
    </p:spTree>
    <p:extLst>
      <p:ext uri="{BB962C8B-B14F-4D97-AF65-F5344CB8AC3E}">
        <p14:creationId xmlns:p14="http://schemas.microsoft.com/office/powerpoint/2010/main" val="761181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8079448" cy="1109086"/>
          </a:xfrm>
          <a:prstGeom prst="rect">
            <a:avLst/>
          </a:prstGeom>
        </p:spPr>
        <p:txBody>
          <a:bodyPr wrap="square" lIns="0" tIns="0" rIns="0" bIns="46800">
            <a:spAutoFit/>
          </a:bodyPr>
          <a:lstStyle/>
          <a:p>
            <a:pPr marL="223838" indent="-223838">
              <a:spcAft>
                <a:spcPts val="600"/>
              </a:spcAft>
              <a:buFont typeface="+mj-lt"/>
              <a:buAutoNum type="arabicPeriod" startAt="4"/>
            </a:pPr>
            <a:r>
              <a:rPr lang="en-US" sz="1600" b="1" dirty="0">
                <a:solidFill>
                  <a:srgbClr val="714FA0"/>
                </a:solidFill>
                <a:latin typeface="Calibri" charset="0"/>
                <a:ea typeface="Calibri" charset="0"/>
                <a:cs typeface="Calibri" charset="0"/>
              </a:rPr>
              <a:t>HISTOGRAMA </a:t>
            </a:r>
          </a:p>
          <a:p>
            <a:pPr marL="223838">
              <a:spcAft>
                <a:spcPts val="0"/>
              </a:spcAft>
            </a:pPr>
            <a:r>
              <a:rPr lang="es-ES_tradnl" sz="1600" dirty="0">
                <a:latin typeface="Calibri" charset="0"/>
                <a:ea typeface="Calibri" charset="0"/>
                <a:cs typeface="Calibri" charset="0"/>
              </a:rPr>
              <a:t>Peso en Kilogramos.</a:t>
            </a:r>
          </a:p>
          <a:p>
            <a:pPr>
              <a:spcAft>
                <a:spcPts val="0"/>
              </a:spcAft>
            </a:pPr>
            <a:endParaRPr lang="es-ES_tradnl" sz="1600" dirty="0">
              <a:latin typeface="Calibri" charset="0"/>
              <a:ea typeface="Calibri" charset="0"/>
              <a:cs typeface="Calibri" charset="0"/>
            </a:endParaRPr>
          </a:p>
          <a:p>
            <a:pPr indent="222250">
              <a:spcAft>
                <a:spcPts val="0"/>
              </a:spcAft>
            </a:pPr>
            <a:r>
              <a:rPr lang="es-ES_tradnl" sz="1600" dirty="0">
                <a:latin typeface="Calibri" charset="0"/>
                <a:ea typeface="Calibri" charset="0"/>
                <a:cs typeface="Calibri" charset="0"/>
              </a:rPr>
              <a:t>¿Te dicen algo estos datos?</a:t>
            </a:r>
            <a:endParaRPr lang="es-PE" sz="1600" dirty="0">
              <a:latin typeface="Calibri" charset="0"/>
              <a:ea typeface="Calibri" charset="0"/>
              <a:cs typeface="Calibri" charset="0"/>
            </a:endParaRPr>
          </a:p>
        </p:txBody>
      </p:sp>
      <p:pic>
        <p:nvPicPr>
          <p:cNvPr id="5" name="Imagen 4"/>
          <p:cNvPicPr>
            <a:picLocks noChangeAspect="1"/>
          </p:cNvPicPr>
          <p:nvPr/>
        </p:nvPicPr>
        <p:blipFill>
          <a:blip r:embed="rId2" cstate="print"/>
          <a:stretch>
            <a:fillRect/>
          </a:stretch>
        </p:blipFill>
        <p:spPr>
          <a:xfrm>
            <a:off x="3961283" y="912813"/>
            <a:ext cx="3743414" cy="4456138"/>
          </a:xfrm>
          <a:prstGeom prst="rect">
            <a:avLst/>
          </a:prstGeom>
        </p:spPr>
      </p:pic>
    </p:spTree>
    <p:extLst>
      <p:ext uri="{BB962C8B-B14F-4D97-AF65-F5344CB8AC3E}">
        <p14:creationId xmlns:p14="http://schemas.microsoft.com/office/powerpoint/2010/main" val="205224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8079448" cy="616644"/>
          </a:xfrm>
          <a:prstGeom prst="rect">
            <a:avLst/>
          </a:prstGeom>
        </p:spPr>
        <p:txBody>
          <a:bodyPr wrap="square" lIns="0" tIns="0" rIns="0" bIns="46800">
            <a:spAutoFit/>
          </a:bodyPr>
          <a:lstStyle/>
          <a:p>
            <a:pPr marL="223838" indent="-223838">
              <a:spcAft>
                <a:spcPts val="600"/>
              </a:spcAft>
              <a:buFont typeface="+mj-lt"/>
              <a:buAutoNum type="arabicPeriod" startAt="4"/>
            </a:pPr>
            <a:r>
              <a:rPr lang="en-US" sz="1600" b="1" dirty="0">
                <a:solidFill>
                  <a:srgbClr val="714FA0"/>
                </a:solidFill>
                <a:latin typeface="Calibri" charset="0"/>
                <a:ea typeface="Calibri" charset="0"/>
                <a:cs typeface="Calibri" charset="0"/>
              </a:rPr>
              <a:t>HISTOGRAMA </a:t>
            </a:r>
          </a:p>
          <a:p>
            <a:pPr marL="223838">
              <a:spcAft>
                <a:spcPts val="0"/>
              </a:spcAft>
            </a:pPr>
            <a:r>
              <a:rPr lang="es-ES_tradnl" sz="1600" dirty="0">
                <a:latin typeface="Calibri" charset="0"/>
                <a:ea typeface="Calibri" charset="0"/>
                <a:cs typeface="Calibri" charset="0"/>
              </a:rPr>
              <a:t>Peso en Kilogramos.</a:t>
            </a:r>
          </a:p>
        </p:txBody>
      </p:sp>
      <p:grpSp>
        <p:nvGrpSpPr>
          <p:cNvPr id="99" name="Agrupar 98"/>
          <p:cNvGrpSpPr/>
          <p:nvPr/>
        </p:nvGrpSpPr>
        <p:grpSpPr>
          <a:xfrm>
            <a:off x="2815628" y="1799760"/>
            <a:ext cx="5776111" cy="2640241"/>
            <a:chOff x="2231292" y="1867493"/>
            <a:chExt cx="6360447" cy="2907339"/>
          </a:xfrm>
        </p:grpSpPr>
        <p:grpSp>
          <p:nvGrpSpPr>
            <p:cNvPr id="87" name="Agrupar 86"/>
            <p:cNvGrpSpPr/>
            <p:nvPr/>
          </p:nvGrpSpPr>
          <p:grpSpPr>
            <a:xfrm>
              <a:off x="2485357" y="2203650"/>
              <a:ext cx="6106382" cy="1726183"/>
              <a:chOff x="2485357" y="2203650"/>
              <a:chExt cx="6106382" cy="1726183"/>
            </a:xfrm>
          </p:grpSpPr>
          <p:cxnSp>
            <p:nvCxnSpPr>
              <p:cNvPr id="11" name="Conector recto 10"/>
              <p:cNvCxnSpPr/>
              <p:nvPr/>
            </p:nvCxnSpPr>
            <p:spPr>
              <a:xfrm flipH="1">
                <a:off x="2485359" y="3929833"/>
                <a:ext cx="61063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Agrupar 85"/>
              <p:cNvGrpSpPr/>
              <p:nvPr/>
            </p:nvGrpSpPr>
            <p:grpSpPr>
              <a:xfrm>
                <a:off x="2485357" y="2203650"/>
                <a:ext cx="6106381" cy="1469008"/>
                <a:chOff x="2485358" y="2203650"/>
                <a:chExt cx="79138" cy="1469008"/>
              </a:xfrm>
            </p:grpSpPr>
            <p:cxnSp>
              <p:nvCxnSpPr>
                <p:cNvPr id="64" name="Conector recto 63"/>
                <p:cNvCxnSpPr/>
                <p:nvPr/>
              </p:nvCxnSpPr>
              <p:spPr>
                <a:xfrm flipH="1">
                  <a:off x="2485358" y="3672658"/>
                  <a:ext cx="791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Conector recto 65"/>
                <p:cNvCxnSpPr/>
                <p:nvPr/>
              </p:nvCxnSpPr>
              <p:spPr>
                <a:xfrm flipH="1">
                  <a:off x="2485358" y="3427573"/>
                  <a:ext cx="791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Conector recto 68"/>
                <p:cNvCxnSpPr/>
                <p:nvPr/>
              </p:nvCxnSpPr>
              <p:spPr>
                <a:xfrm flipH="1">
                  <a:off x="2485358" y="3177727"/>
                  <a:ext cx="791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Conector recto 70"/>
                <p:cNvCxnSpPr/>
                <p:nvPr/>
              </p:nvCxnSpPr>
              <p:spPr>
                <a:xfrm flipH="1">
                  <a:off x="2485358" y="2926598"/>
                  <a:ext cx="791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ector recto 72"/>
                <p:cNvCxnSpPr/>
                <p:nvPr/>
              </p:nvCxnSpPr>
              <p:spPr>
                <a:xfrm flipH="1">
                  <a:off x="2485358" y="2678200"/>
                  <a:ext cx="791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ector recto 74"/>
                <p:cNvCxnSpPr/>
                <p:nvPr/>
              </p:nvCxnSpPr>
              <p:spPr>
                <a:xfrm flipH="1">
                  <a:off x="2485358" y="2435656"/>
                  <a:ext cx="791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Conector recto 89"/>
                <p:cNvCxnSpPr/>
                <p:nvPr/>
              </p:nvCxnSpPr>
              <p:spPr>
                <a:xfrm flipH="1">
                  <a:off x="2485358" y="2203650"/>
                  <a:ext cx="7913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83" name="Rectángulo 82"/>
            <p:cNvSpPr/>
            <p:nvPr/>
          </p:nvSpPr>
          <p:spPr>
            <a:xfrm>
              <a:off x="3874605" y="3722427"/>
              <a:ext cx="238836" cy="456483"/>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latin typeface="Calibri" panose="020F0502020204030204" pitchFamily="34" charset="0"/>
              </a:endParaRPr>
            </a:p>
          </p:txBody>
        </p:sp>
        <p:sp>
          <p:nvSpPr>
            <p:cNvPr id="82" name="Rectángulo 81"/>
            <p:cNvSpPr/>
            <p:nvPr/>
          </p:nvSpPr>
          <p:spPr>
            <a:xfrm>
              <a:off x="3435824" y="4099881"/>
              <a:ext cx="238836" cy="79029"/>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latin typeface="Calibri" panose="020F0502020204030204" pitchFamily="34" charset="0"/>
              </a:endParaRPr>
            </a:p>
          </p:txBody>
        </p:sp>
        <p:sp>
          <p:nvSpPr>
            <p:cNvPr id="9" name="CuadroTexto 8"/>
            <p:cNvSpPr txBox="1"/>
            <p:nvPr/>
          </p:nvSpPr>
          <p:spPr>
            <a:xfrm>
              <a:off x="2596117" y="4344481"/>
              <a:ext cx="259753" cy="153888"/>
            </a:xfrm>
            <a:prstGeom prst="rect">
              <a:avLst/>
            </a:prstGeom>
            <a:noFill/>
          </p:spPr>
          <p:txBody>
            <a:bodyPr wrap="square" lIns="0" tIns="0" rIns="0" bIns="0" rtlCol="0">
              <a:spAutoFit/>
            </a:bodyPr>
            <a:lstStyle/>
            <a:p>
              <a:pPr algn="ctr"/>
              <a:r>
                <a:rPr lang="es-ES_tradnl" sz="900">
                  <a:latin typeface="Calibri" charset="0"/>
                  <a:ea typeface="Calibri" charset="0"/>
                  <a:cs typeface="Calibri" charset="0"/>
                </a:rPr>
                <a:t>&lt;50</a:t>
              </a:r>
              <a:endParaRPr lang="es-ES_tradnl" sz="900" dirty="0">
                <a:latin typeface="Calibri" charset="0"/>
                <a:ea typeface="Calibri" charset="0"/>
                <a:cs typeface="Calibri" charset="0"/>
              </a:endParaRPr>
            </a:p>
          </p:txBody>
        </p:sp>
        <p:cxnSp>
          <p:nvCxnSpPr>
            <p:cNvPr id="10" name="Conector recto 9"/>
            <p:cNvCxnSpPr/>
            <p:nvPr/>
          </p:nvCxnSpPr>
          <p:spPr>
            <a:xfrm>
              <a:off x="2566549" y="4178910"/>
              <a:ext cx="0" cy="119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2231292" y="3850804"/>
              <a:ext cx="236736" cy="169456"/>
            </a:xfrm>
            <a:prstGeom prst="rect">
              <a:avLst/>
            </a:prstGeom>
            <a:noFill/>
          </p:spPr>
          <p:txBody>
            <a:bodyPr wrap="square" lIns="0" tIns="0" rIns="0" bIns="0" rtlCol="0">
              <a:spAutoFit/>
            </a:bodyPr>
            <a:lstStyle/>
            <a:p>
              <a:pPr algn="ctr"/>
              <a:r>
                <a:rPr lang="es-ES_tradnl" sz="1000">
                  <a:latin typeface="Calibri" charset="0"/>
                  <a:ea typeface="Calibri" charset="0"/>
                  <a:cs typeface="Calibri" charset="0"/>
                </a:rPr>
                <a:t>10</a:t>
              </a:r>
              <a:endParaRPr lang="es-ES_tradnl" sz="1000" dirty="0">
                <a:latin typeface="Calibri" charset="0"/>
                <a:ea typeface="Calibri" charset="0"/>
                <a:cs typeface="Calibri" charset="0"/>
              </a:endParaRPr>
            </a:p>
          </p:txBody>
        </p:sp>
        <p:cxnSp>
          <p:nvCxnSpPr>
            <p:cNvPr id="13" name="Conector recto 12"/>
            <p:cNvCxnSpPr/>
            <p:nvPr/>
          </p:nvCxnSpPr>
          <p:spPr>
            <a:xfrm>
              <a:off x="2878064" y="4178910"/>
              <a:ext cx="0" cy="119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CuadroTexto 13"/>
            <p:cNvSpPr txBox="1"/>
            <p:nvPr/>
          </p:nvSpPr>
          <p:spPr>
            <a:xfrm>
              <a:off x="2950389" y="4344481"/>
              <a:ext cx="337894" cy="153888"/>
            </a:xfrm>
            <a:prstGeom prst="rect">
              <a:avLst/>
            </a:prstGeom>
            <a:noFill/>
          </p:spPr>
          <p:txBody>
            <a:bodyPr wrap="square" lIns="0" tIns="0" rIns="0" bIns="0" rtlCol="0">
              <a:spAutoFit/>
            </a:bodyPr>
            <a:lstStyle/>
            <a:p>
              <a:pPr algn="ctr"/>
              <a:r>
                <a:rPr lang="es-ES_tradnl" sz="900">
                  <a:latin typeface="Calibri" charset="0"/>
                  <a:ea typeface="Calibri" charset="0"/>
                  <a:cs typeface="Calibri" charset="0"/>
                </a:rPr>
                <a:t>50-55</a:t>
              </a:r>
              <a:endParaRPr lang="es-ES_tradnl" sz="900" dirty="0">
                <a:latin typeface="Calibri" charset="0"/>
                <a:ea typeface="Calibri" charset="0"/>
                <a:cs typeface="Calibri" charset="0"/>
              </a:endParaRPr>
            </a:p>
          </p:txBody>
        </p:sp>
        <p:cxnSp>
          <p:nvCxnSpPr>
            <p:cNvPr id="15" name="Conector recto 14"/>
            <p:cNvCxnSpPr/>
            <p:nvPr/>
          </p:nvCxnSpPr>
          <p:spPr>
            <a:xfrm>
              <a:off x="3324448" y="4178910"/>
              <a:ext cx="0" cy="119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3396772" y="4344481"/>
              <a:ext cx="337894" cy="153888"/>
            </a:xfrm>
            <a:prstGeom prst="rect">
              <a:avLst/>
            </a:prstGeom>
            <a:noFill/>
          </p:spPr>
          <p:txBody>
            <a:bodyPr wrap="square" lIns="0" tIns="0" rIns="0" bIns="0" rtlCol="0">
              <a:spAutoFit/>
            </a:bodyPr>
            <a:lstStyle/>
            <a:p>
              <a:pPr algn="ctr"/>
              <a:r>
                <a:rPr lang="es-ES_tradnl" sz="900" dirty="0">
                  <a:latin typeface="Calibri" charset="0"/>
                  <a:ea typeface="Calibri" charset="0"/>
                  <a:cs typeface="Calibri" charset="0"/>
                </a:rPr>
                <a:t>55-60</a:t>
              </a:r>
            </a:p>
          </p:txBody>
        </p:sp>
        <p:cxnSp>
          <p:nvCxnSpPr>
            <p:cNvPr id="18" name="Conector recto 17"/>
            <p:cNvCxnSpPr/>
            <p:nvPr/>
          </p:nvCxnSpPr>
          <p:spPr>
            <a:xfrm>
              <a:off x="3770831" y="4178910"/>
              <a:ext cx="0" cy="119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CuadroTexto 19"/>
            <p:cNvSpPr txBox="1"/>
            <p:nvPr/>
          </p:nvSpPr>
          <p:spPr>
            <a:xfrm>
              <a:off x="3843155" y="4344481"/>
              <a:ext cx="337894" cy="153888"/>
            </a:xfrm>
            <a:prstGeom prst="rect">
              <a:avLst/>
            </a:prstGeom>
            <a:noFill/>
          </p:spPr>
          <p:txBody>
            <a:bodyPr wrap="square" lIns="0" tIns="0" rIns="0" bIns="0" rtlCol="0">
              <a:spAutoFit/>
            </a:bodyPr>
            <a:lstStyle/>
            <a:p>
              <a:pPr algn="ctr"/>
              <a:r>
                <a:rPr lang="es-ES_tradnl" sz="900" dirty="0">
                  <a:latin typeface="Calibri" charset="0"/>
                  <a:ea typeface="Calibri" charset="0"/>
                  <a:cs typeface="Calibri" charset="0"/>
                </a:rPr>
                <a:t>60-65</a:t>
              </a:r>
            </a:p>
          </p:txBody>
        </p:sp>
        <p:cxnSp>
          <p:nvCxnSpPr>
            <p:cNvPr id="21" name="Conector recto 20"/>
            <p:cNvCxnSpPr/>
            <p:nvPr/>
          </p:nvCxnSpPr>
          <p:spPr>
            <a:xfrm>
              <a:off x="4217214" y="4178910"/>
              <a:ext cx="0" cy="119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CuadroTexto 22"/>
            <p:cNvSpPr txBox="1"/>
            <p:nvPr/>
          </p:nvSpPr>
          <p:spPr>
            <a:xfrm>
              <a:off x="4289538" y="4344481"/>
              <a:ext cx="337894" cy="153888"/>
            </a:xfrm>
            <a:prstGeom prst="rect">
              <a:avLst/>
            </a:prstGeom>
            <a:noFill/>
          </p:spPr>
          <p:txBody>
            <a:bodyPr wrap="square" lIns="0" tIns="0" rIns="0" bIns="0" rtlCol="0">
              <a:spAutoFit/>
            </a:bodyPr>
            <a:lstStyle/>
            <a:p>
              <a:pPr algn="ctr"/>
              <a:r>
                <a:rPr lang="es-ES_tradnl" sz="900">
                  <a:latin typeface="Calibri" charset="0"/>
                  <a:ea typeface="Calibri" charset="0"/>
                  <a:cs typeface="Calibri" charset="0"/>
                </a:rPr>
                <a:t>65-70</a:t>
              </a:r>
              <a:endParaRPr lang="es-ES_tradnl" sz="900" dirty="0">
                <a:latin typeface="Calibri" charset="0"/>
                <a:ea typeface="Calibri" charset="0"/>
                <a:cs typeface="Calibri" charset="0"/>
              </a:endParaRPr>
            </a:p>
          </p:txBody>
        </p:sp>
        <p:cxnSp>
          <p:nvCxnSpPr>
            <p:cNvPr id="24" name="Conector recto 23"/>
            <p:cNvCxnSpPr/>
            <p:nvPr/>
          </p:nvCxnSpPr>
          <p:spPr>
            <a:xfrm>
              <a:off x="4663597" y="4178910"/>
              <a:ext cx="0" cy="119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uadroTexto 25"/>
            <p:cNvSpPr txBox="1"/>
            <p:nvPr/>
          </p:nvSpPr>
          <p:spPr>
            <a:xfrm>
              <a:off x="4721751" y="4344481"/>
              <a:ext cx="337894" cy="153888"/>
            </a:xfrm>
            <a:prstGeom prst="rect">
              <a:avLst/>
            </a:prstGeom>
            <a:noFill/>
          </p:spPr>
          <p:txBody>
            <a:bodyPr wrap="square" lIns="0" tIns="0" rIns="0" bIns="0" rtlCol="0">
              <a:spAutoFit/>
            </a:bodyPr>
            <a:lstStyle/>
            <a:p>
              <a:pPr algn="ctr"/>
              <a:r>
                <a:rPr lang="es-ES_tradnl" sz="900" dirty="0">
                  <a:latin typeface="Calibri" charset="0"/>
                  <a:ea typeface="Calibri" charset="0"/>
                  <a:cs typeface="Calibri" charset="0"/>
                </a:rPr>
                <a:t>70-75</a:t>
              </a:r>
            </a:p>
          </p:txBody>
        </p:sp>
        <p:cxnSp>
          <p:nvCxnSpPr>
            <p:cNvPr id="27" name="Conector recto 26"/>
            <p:cNvCxnSpPr/>
            <p:nvPr/>
          </p:nvCxnSpPr>
          <p:spPr>
            <a:xfrm>
              <a:off x="5109980" y="4178910"/>
              <a:ext cx="0" cy="119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CuadroTexto 35"/>
            <p:cNvSpPr txBox="1"/>
            <p:nvPr/>
          </p:nvSpPr>
          <p:spPr>
            <a:xfrm>
              <a:off x="5168134" y="4344481"/>
              <a:ext cx="337894" cy="153888"/>
            </a:xfrm>
            <a:prstGeom prst="rect">
              <a:avLst/>
            </a:prstGeom>
            <a:noFill/>
          </p:spPr>
          <p:txBody>
            <a:bodyPr wrap="square" lIns="0" tIns="0" rIns="0" bIns="0" rtlCol="0">
              <a:spAutoFit/>
            </a:bodyPr>
            <a:lstStyle/>
            <a:p>
              <a:pPr algn="ctr"/>
              <a:r>
                <a:rPr lang="es-ES_tradnl" sz="900">
                  <a:latin typeface="Calibri" charset="0"/>
                  <a:ea typeface="Calibri" charset="0"/>
                  <a:cs typeface="Calibri" charset="0"/>
                </a:rPr>
                <a:t>75-80</a:t>
              </a:r>
              <a:endParaRPr lang="es-ES_tradnl" sz="900" dirty="0">
                <a:latin typeface="Calibri" charset="0"/>
                <a:ea typeface="Calibri" charset="0"/>
                <a:cs typeface="Calibri" charset="0"/>
              </a:endParaRPr>
            </a:p>
          </p:txBody>
        </p:sp>
        <p:cxnSp>
          <p:nvCxnSpPr>
            <p:cNvPr id="37" name="Conector recto 36"/>
            <p:cNvCxnSpPr/>
            <p:nvPr/>
          </p:nvCxnSpPr>
          <p:spPr>
            <a:xfrm>
              <a:off x="5556363" y="4178910"/>
              <a:ext cx="0" cy="119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CuadroTexto 38"/>
            <p:cNvSpPr txBox="1"/>
            <p:nvPr/>
          </p:nvSpPr>
          <p:spPr>
            <a:xfrm>
              <a:off x="5614517" y="4344481"/>
              <a:ext cx="337894" cy="153888"/>
            </a:xfrm>
            <a:prstGeom prst="rect">
              <a:avLst/>
            </a:prstGeom>
            <a:noFill/>
          </p:spPr>
          <p:txBody>
            <a:bodyPr wrap="square" lIns="0" tIns="0" rIns="0" bIns="0" rtlCol="0">
              <a:spAutoFit/>
            </a:bodyPr>
            <a:lstStyle/>
            <a:p>
              <a:pPr algn="ctr"/>
              <a:r>
                <a:rPr lang="es-ES_tradnl" sz="900">
                  <a:latin typeface="Calibri" charset="0"/>
                  <a:ea typeface="Calibri" charset="0"/>
                  <a:cs typeface="Calibri" charset="0"/>
                </a:rPr>
                <a:t>80-85</a:t>
              </a:r>
              <a:endParaRPr lang="es-ES_tradnl" sz="900" dirty="0">
                <a:latin typeface="Calibri" charset="0"/>
                <a:ea typeface="Calibri" charset="0"/>
                <a:cs typeface="Calibri" charset="0"/>
              </a:endParaRPr>
            </a:p>
          </p:txBody>
        </p:sp>
        <p:cxnSp>
          <p:nvCxnSpPr>
            <p:cNvPr id="40" name="Conector recto 39"/>
            <p:cNvCxnSpPr/>
            <p:nvPr/>
          </p:nvCxnSpPr>
          <p:spPr>
            <a:xfrm>
              <a:off x="6002746" y="4178910"/>
              <a:ext cx="0" cy="119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CuadroTexto 41"/>
            <p:cNvSpPr txBox="1"/>
            <p:nvPr/>
          </p:nvSpPr>
          <p:spPr>
            <a:xfrm>
              <a:off x="6060900" y="4344481"/>
              <a:ext cx="337894" cy="153888"/>
            </a:xfrm>
            <a:prstGeom prst="rect">
              <a:avLst/>
            </a:prstGeom>
            <a:noFill/>
          </p:spPr>
          <p:txBody>
            <a:bodyPr wrap="square" lIns="0" tIns="0" rIns="0" bIns="0" rtlCol="0">
              <a:spAutoFit/>
            </a:bodyPr>
            <a:lstStyle/>
            <a:p>
              <a:pPr algn="ctr"/>
              <a:r>
                <a:rPr lang="es-ES_tradnl" sz="900">
                  <a:latin typeface="Calibri" charset="0"/>
                  <a:ea typeface="Calibri" charset="0"/>
                  <a:cs typeface="Calibri" charset="0"/>
                </a:rPr>
                <a:t>85-90</a:t>
              </a:r>
              <a:endParaRPr lang="es-ES_tradnl" sz="900" dirty="0">
                <a:latin typeface="Calibri" charset="0"/>
                <a:ea typeface="Calibri" charset="0"/>
                <a:cs typeface="Calibri" charset="0"/>
              </a:endParaRPr>
            </a:p>
          </p:txBody>
        </p:sp>
        <p:cxnSp>
          <p:nvCxnSpPr>
            <p:cNvPr id="43" name="Conector recto 42"/>
            <p:cNvCxnSpPr/>
            <p:nvPr/>
          </p:nvCxnSpPr>
          <p:spPr>
            <a:xfrm>
              <a:off x="6449129" y="4178910"/>
              <a:ext cx="0" cy="119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CuadroTexto 44"/>
            <p:cNvSpPr txBox="1"/>
            <p:nvPr/>
          </p:nvSpPr>
          <p:spPr>
            <a:xfrm>
              <a:off x="6507284" y="4344481"/>
              <a:ext cx="337894" cy="153888"/>
            </a:xfrm>
            <a:prstGeom prst="rect">
              <a:avLst/>
            </a:prstGeom>
            <a:noFill/>
          </p:spPr>
          <p:txBody>
            <a:bodyPr wrap="square" lIns="0" tIns="0" rIns="0" bIns="0" rtlCol="0">
              <a:spAutoFit/>
            </a:bodyPr>
            <a:lstStyle/>
            <a:p>
              <a:pPr algn="ctr"/>
              <a:r>
                <a:rPr lang="es-ES_tradnl" sz="900">
                  <a:latin typeface="Calibri" charset="0"/>
                  <a:ea typeface="Calibri" charset="0"/>
                  <a:cs typeface="Calibri" charset="0"/>
                </a:rPr>
                <a:t>90-95</a:t>
              </a:r>
              <a:endParaRPr lang="es-ES_tradnl" sz="900" dirty="0">
                <a:latin typeface="Calibri" charset="0"/>
                <a:ea typeface="Calibri" charset="0"/>
                <a:cs typeface="Calibri" charset="0"/>
              </a:endParaRPr>
            </a:p>
          </p:txBody>
        </p:sp>
        <p:cxnSp>
          <p:nvCxnSpPr>
            <p:cNvPr id="46" name="Conector recto 45"/>
            <p:cNvCxnSpPr/>
            <p:nvPr/>
          </p:nvCxnSpPr>
          <p:spPr>
            <a:xfrm>
              <a:off x="6895512" y="4178910"/>
              <a:ext cx="0" cy="119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CuadroTexto 47"/>
            <p:cNvSpPr txBox="1"/>
            <p:nvPr/>
          </p:nvSpPr>
          <p:spPr>
            <a:xfrm>
              <a:off x="6895512" y="4344481"/>
              <a:ext cx="446383" cy="153888"/>
            </a:xfrm>
            <a:prstGeom prst="rect">
              <a:avLst/>
            </a:prstGeom>
            <a:noFill/>
          </p:spPr>
          <p:txBody>
            <a:bodyPr wrap="square" lIns="0" tIns="0" rIns="0" bIns="0" rtlCol="0">
              <a:spAutoFit/>
            </a:bodyPr>
            <a:lstStyle/>
            <a:p>
              <a:pPr algn="ctr"/>
              <a:r>
                <a:rPr lang="es-ES_tradnl" sz="900">
                  <a:latin typeface="Calibri" charset="0"/>
                  <a:ea typeface="Calibri" charset="0"/>
                  <a:cs typeface="Calibri" charset="0"/>
                </a:rPr>
                <a:t>95-100</a:t>
              </a:r>
              <a:endParaRPr lang="es-ES_tradnl" sz="900" dirty="0">
                <a:latin typeface="Calibri" charset="0"/>
                <a:ea typeface="Calibri" charset="0"/>
                <a:cs typeface="Calibri" charset="0"/>
              </a:endParaRPr>
            </a:p>
          </p:txBody>
        </p:sp>
        <p:cxnSp>
          <p:nvCxnSpPr>
            <p:cNvPr id="49" name="Conector recto 48"/>
            <p:cNvCxnSpPr/>
            <p:nvPr/>
          </p:nvCxnSpPr>
          <p:spPr>
            <a:xfrm>
              <a:off x="7341896" y="4178910"/>
              <a:ext cx="0" cy="119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CuadroTexto 50"/>
            <p:cNvSpPr txBox="1"/>
            <p:nvPr/>
          </p:nvSpPr>
          <p:spPr>
            <a:xfrm>
              <a:off x="7341896" y="4344481"/>
              <a:ext cx="446383" cy="153888"/>
            </a:xfrm>
            <a:prstGeom prst="rect">
              <a:avLst/>
            </a:prstGeom>
            <a:noFill/>
          </p:spPr>
          <p:txBody>
            <a:bodyPr wrap="square" lIns="0" tIns="0" rIns="0" bIns="0" rtlCol="0">
              <a:spAutoFit/>
            </a:bodyPr>
            <a:lstStyle/>
            <a:p>
              <a:pPr algn="ctr"/>
              <a:r>
                <a:rPr lang="es-ES_tradnl" sz="900">
                  <a:latin typeface="Calibri" charset="0"/>
                  <a:ea typeface="Calibri" charset="0"/>
                  <a:cs typeface="Calibri" charset="0"/>
                </a:rPr>
                <a:t>100-105</a:t>
              </a:r>
              <a:endParaRPr lang="es-ES_tradnl" sz="900" dirty="0">
                <a:latin typeface="Calibri" charset="0"/>
                <a:ea typeface="Calibri" charset="0"/>
                <a:cs typeface="Calibri" charset="0"/>
              </a:endParaRPr>
            </a:p>
          </p:txBody>
        </p:sp>
        <p:cxnSp>
          <p:nvCxnSpPr>
            <p:cNvPr id="52" name="Conector recto 51"/>
            <p:cNvCxnSpPr/>
            <p:nvPr/>
          </p:nvCxnSpPr>
          <p:spPr>
            <a:xfrm>
              <a:off x="7788279" y="4178910"/>
              <a:ext cx="0" cy="119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ector recto 52"/>
            <p:cNvCxnSpPr/>
            <p:nvPr/>
          </p:nvCxnSpPr>
          <p:spPr>
            <a:xfrm>
              <a:off x="7793108" y="4178910"/>
              <a:ext cx="0" cy="119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CuadroTexto 53"/>
            <p:cNvSpPr txBox="1"/>
            <p:nvPr/>
          </p:nvSpPr>
          <p:spPr>
            <a:xfrm>
              <a:off x="7793108" y="4344481"/>
              <a:ext cx="446383" cy="153888"/>
            </a:xfrm>
            <a:prstGeom prst="rect">
              <a:avLst/>
            </a:prstGeom>
            <a:noFill/>
          </p:spPr>
          <p:txBody>
            <a:bodyPr wrap="square" lIns="0" tIns="0" rIns="0" bIns="0" rtlCol="0">
              <a:spAutoFit/>
            </a:bodyPr>
            <a:lstStyle/>
            <a:p>
              <a:pPr algn="ctr"/>
              <a:r>
                <a:rPr lang="es-ES_tradnl" sz="900">
                  <a:latin typeface="Calibri" charset="0"/>
                  <a:ea typeface="Calibri" charset="0"/>
                  <a:cs typeface="Calibri" charset="0"/>
                </a:rPr>
                <a:t>105-110</a:t>
              </a:r>
              <a:endParaRPr lang="es-ES_tradnl" sz="900" dirty="0">
                <a:latin typeface="Calibri" charset="0"/>
                <a:ea typeface="Calibri" charset="0"/>
                <a:cs typeface="Calibri" charset="0"/>
              </a:endParaRPr>
            </a:p>
          </p:txBody>
        </p:sp>
        <p:cxnSp>
          <p:nvCxnSpPr>
            <p:cNvPr id="55" name="Conector recto 54"/>
            <p:cNvCxnSpPr/>
            <p:nvPr/>
          </p:nvCxnSpPr>
          <p:spPr>
            <a:xfrm>
              <a:off x="8239491" y="4178910"/>
              <a:ext cx="0" cy="119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CuadroTexto 55"/>
            <p:cNvSpPr txBox="1"/>
            <p:nvPr/>
          </p:nvSpPr>
          <p:spPr>
            <a:xfrm>
              <a:off x="8296175" y="4344481"/>
              <a:ext cx="295564" cy="153888"/>
            </a:xfrm>
            <a:prstGeom prst="rect">
              <a:avLst/>
            </a:prstGeom>
            <a:noFill/>
          </p:spPr>
          <p:txBody>
            <a:bodyPr wrap="square" lIns="0" tIns="0" rIns="0" bIns="0" rtlCol="0">
              <a:spAutoFit/>
            </a:bodyPr>
            <a:lstStyle/>
            <a:p>
              <a:pPr algn="ctr"/>
              <a:r>
                <a:rPr lang="es-ES_tradnl" sz="900">
                  <a:latin typeface="Calibri" charset="0"/>
                  <a:ea typeface="Calibri" charset="0"/>
                  <a:cs typeface="Calibri" charset="0"/>
                </a:rPr>
                <a:t>&gt;110</a:t>
              </a:r>
              <a:endParaRPr lang="es-ES_tradnl" sz="900" dirty="0">
                <a:latin typeface="Calibri" charset="0"/>
                <a:ea typeface="Calibri" charset="0"/>
                <a:cs typeface="Calibri" charset="0"/>
              </a:endParaRPr>
            </a:p>
          </p:txBody>
        </p:sp>
        <p:cxnSp>
          <p:nvCxnSpPr>
            <p:cNvPr id="60" name="Conector recto 59"/>
            <p:cNvCxnSpPr/>
            <p:nvPr/>
          </p:nvCxnSpPr>
          <p:spPr>
            <a:xfrm flipH="1">
              <a:off x="2485358" y="4178910"/>
              <a:ext cx="791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CuadroTexto 60"/>
            <p:cNvSpPr txBox="1"/>
            <p:nvPr/>
          </p:nvSpPr>
          <p:spPr>
            <a:xfrm>
              <a:off x="2231292" y="4099881"/>
              <a:ext cx="236736" cy="169456"/>
            </a:xfrm>
            <a:prstGeom prst="rect">
              <a:avLst/>
            </a:prstGeom>
            <a:noFill/>
          </p:spPr>
          <p:txBody>
            <a:bodyPr wrap="square" lIns="0" tIns="0" rIns="0" bIns="0" rtlCol="0">
              <a:spAutoFit/>
            </a:bodyPr>
            <a:lstStyle/>
            <a:p>
              <a:pPr algn="ctr"/>
              <a:r>
                <a:rPr lang="es-ES_tradnl" sz="1000" dirty="0">
                  <a:latin typeface="Calibri" charset="0"/>
                  <a:ea typeface="Calibri" charset="0"/>
                  <a:cs typeface="Calibri" charset="0"/>
                </a:rPr>
                <a:t>0</a:t>
              </a:r>
            </a:p>
          </p:txBody>
        </p:sp>
        <p:sp>
          <p:nvSpPr>
            <p:cNvPr id="65" name="CuadroTexto 64"/>
            <p:cNvSpPr txBox="1"/>
            <p:nvPr/>
          </p:nvSpPr>
          <p:spPr>
            <a:xfrm>
              <a:off x="2231292" y="3593629"/>
              <a:ext cx="236736" cy="169456"/>
            </a:xfrm>
            <a:prstGeom prst="rect">
              <a:avLst/>
            </a:prstGeom>
            <a:noFill/>
          </p:spPr>
          <p:txBody>
            <a:bodyPr wrap="square" lIns="0" tIns="0" rIns="0" bIns="0" rtlCol="0">
              <a:spAutoFit/>
            </a:bodyPr>
            <a:lstStyle/>
            <a:p>
              <a:pPr algn="ctr"/>
              <a:r>
                <a:rPr lang="es-ES_tradnl" sz="1000" dirty="0">
                  <a:latin typeface="Calibri" charset="0"/>
                  <a:ea typeface="Calibri" charset="0"/>
                  <a:cs typeface="Calibri" charset="0"/>
                </a:rPr>
                <a:t>20</a:t>
              </a:r>
            </a:p>
          </p:txBody>
        </p:sp>
        <p:sp>
          <p:nvSpPr>
            <p:cNvPr id="67" name="CuadroTexto 66"/>
            <p:cNvSpPr txBox="1"/>
            <p:nvPr/>
          </p:nvSpPr>
          <p:spPr>
            <a:xfrm>
              <a:off x="2231292" y="3348544"/>
              <a:ext cx="236736" cy="169456"/>
            </a:xfrm>
            <a:prstGeom prst="rect">
              <a:avLst/>
            </a:prstGeom>
            <a:noFill/>
          </p:spPr>
          <p:txBody>
            <a:bodyPr wrap="square" lIns="0" tIns="0" rIns="0" bIns="0" rtlCol="0">
              <a:spAutoFit/>
            </a:bodyPr>
            <a:lstStyle/>
            <a:p>
              <a:pPr algn="ctr"/>
              <a:r>
                <a:rPr lang="es-ES_tradnl" sz="1000" dirty="0">
                  <a:latin typeface="Calibri" charset="0"/>
                  <a:ea typeface="Calibri" charset="0"/>
                  <a:cs typeface="Calibri" charset="0"/>
                </a:rPr>
                <a:t>30</a:t>
              </a:r>
            </a:p>
          </p:txBody>
        </p:sp>
        <p:sp>
          <p:nvSpPr>
            <p:cNvPr id="70" name="CuadroTexto 69"/>
            <p:cNvSpPr txBox="1"/>
            <p:nvPr/>
          </p:nvSpPr>
          <p:spPr>
            <a:xfrm>
              <a:off x="2231292" y="3098698"/>
              <a:ext cx="236736" cy="169456"/>
            </a:xfrm>
            <a:prstGeom prst="rect">
              <a:avLst/>
            </a:prstGeom>
            <a:noFill/>
          </p:spPr>
          <p:txBody>
            <a:bodyPr wrap="square" lIns="0" tIns="0" rIns="0" bIns="0" rtlCol="0">
              <a:spAutoFit/>
            </a:bodyPr>
            <a:lstStyle/>
            <a:p>
              <a:pPr algn="ctr"/>
              <a:r>
                <a:rPr lang="es-ES_tradnl" sz="1000" dirty="0">
                  <a:latin typeface="Calibri" charset="0"/>
                  <a:ea typeface="Calibri" charset="0"/>
                  <a:cs typeface="Calibri" charset="0"/>
                </a:rPr>
                <a:t>40</a:t>
              </a:r>
            </a:p>
          </p:txBody>
        </p:sp>
        <p:sp>
          <p:nvSpPr>
            <p:cNvPr id="72" name="CuadroTexto 71"/>
            <p:cNvSpPr txBox="1"/>
            <p:nvPr/>
          </p:nvSpPr>
          <p:spPr>
            <a:xfrm>
              <a:off x="2231292" y="2847569"/>
              <a:ext cx="236736" cy="169456"/>
            </a:xfrm>
            <a:prstGeom prst="rect">
              <a:avLst/>
            </a:prstGeom>
            <a:noFill/>
          </p:spPr>
          <p:txBody>
            <a:bodyPr wrap="square" lIns="0" tIns="0" rIns="0" bIns="0" rtlCol="0">
              <a:spAutoFit/>
            </a:bodyPr>
            <a:lstStyle/>
            <a:p>
              <a:pPr algn="ctr"/>
              <a:r>
                <a:rPr lang="es-ES_tradnl" sz="1000" dirty="0">
                  <a:latin typeface="Calibri" charset="0"/>
                  <a:ea typeface="Calibri" charset="0"/>
                  <a:cs typeface="Calibri" charset="0"/>
                </a:rPr>
                <a:t>50</a:t>
              </a:r>
            </a:p>
          </p:txBody>
        </p:sp>
        <p:sp>
          <p:nvSpPr>
            <p:cNvPr id="74" name="CuadroTexto 73"/>
            <p:cNvSpPr txBox="1"/>
            <p:nvPr/>
          </p:nvSpPr>
          <p:spPr>
            <a:xfrm>
              <a:off x="2231292" y="2599171"/>
              <a:ext cx="236736" cy="169456"/>
            </a:xfrm>
            <a:prstGeom prst="rect">
              <a:avLst/>
            </a:prstGeom>
            <a:noFill/>
          </p:spPr>
          <p:txBody>
            <a:bodyPr wrap="square" lIns="0" tIns="0" rIns="0" bIns="0" rtlCol="0">
              <a:spAutoFit/>
            </a:bodyPr>
            <a:lstStyle/>
            <a:p>
              <a:pPr algn="ctr"/>
              <a:r>
                <a:rPr lang="es-ES_tradnl" sz="1000" dirty="0">
                  <a:latin typeface="Calibri" charset="0"/>
                  <a:ea typeface="Calibri" charset="0"/>
                  <a:cs typeface="Calibri" charset="0"/>
                </a:rPr>
                <a:t>60</a:t>
              </a:r>
            </a:p>
          </p:txBody>
        </p:sp>
        <p:sp>
          <p:nvSpPr>
            <p:cNvPr id="76" name="CuadroTexto 75"/>
            <p:cNvSpPr txBox="1"/>
            <p:nvPr/>
          </p:nvSpPr>
          <p:spPr>
            <a:xfrm>
              <a:off x="2231292" y="2356627"/>
              <a:ext cx="236736" cy="169456"/>
            </a:xfrm>
            <a:prstGeom prst="rect">
              <a:avLst/>
            </a:prstGeom>
            <a:noFill/>
          </p:spPr>
          <p:txBody>
            <a:bodyPr wrap="square" lIns="0" tIns="0" rIns="0" bIns="0" rtlCol="0">
              <a:spAutoFit/>
            </a:bodyPr>
            <a:lstStyle/>
            <a:p>
              <a:pPr algn="ctr"/>
              <a:r>
                <a:rPr lang="es-ES_tradnl" sz="1000" dirty="0">
                  <a:latin typeface="Calibri" charset="0"/>
                  <a:ea typeface="Calibri" charset="0"/>
                  <a:cs typeface="Calibri" charset="0"/>
                </a:rPr>
                <a:t>70</a:t>
              </a:r>
            </a:p>
          </p:txBody>
        </p:sp>
        <p:sp>
          <p:nvSpPr>
            <p:cNvPr id="78" name="CuadroTexto 77"/>
            <p:cNvSpPr txBox="1"/>
            <p:nvPr/>
          </p:nvSpPr>
          <p:spPr>
            <a:xfrm>
              <a:off x="2231292" y="2122858"/>
              <a:ext cx="236736" cy="169456"/>
            </a:xfrm>
            <a:prstGeom prst="rect">
              <a:avLst/>
            </a:prstGeom>
            <a:noFill/>
          </p:spPr>
          <p:txBody>
            <a:bodyPr wrap="square" lIns="0" tIns="0" rIns="0" bIns="0" rtlCol="0">
              <a:spAutoFit/>
            </a:bodyPr>
            <a:lstStyle/>
            <a:p>
              <a:pPr algn="ctr"/>
              <a:r>
                <a:rPr lang="es-ES_tradnl" sz="1000" dirty="0">
                  <a:latin typeface="Calibri" charset="0"/>
                  <a:ea typeface="Calibri" charset="0"/>
                  <a:cs typeface="Calibri" charset="0"/>
                </a:rPr>
                <a:t>80</a:t>
              </a:r>
            </a:p>
          </p:txBody>
        </p:sp>
        <p:sp>
          <p:nvSpPr>
            <p:cNvPr id="88" name="Rectángulo 87"/>
            <p:cNvSpPr/>
            <p:nvPr/>
          </p:nvSpPr>
          <p:spPr>
            <a:xfrm>
              <a:off x="4323639" y="3009153"/>
              <a:ext cx="238836" cy="1169758"/>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latin typeface="Calibri" panose="020F0502020204030204" pitchFamily="34" charset="0"/>
              </a:endParaRPr>
            </a:p>
          </p:txBody>
        </p:sp>
        <p:sp>
          <p:nvSpPr>
            <p:cNvPr id="89" name="Rectángulo 88"/>
            <p:cNvSpPr/>
            <p:nvPr/>
          </p:nvSpPr>
          <p:spPr>
            <a:xfrm>
              <a:off x="4764720" y="2435656"/>
              <a:ext cx="238836" cy="1743255"/>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latin typeface="Calibri" panose="020F0502020204030204" pitchFamily="34" charset="0"/>
              </a:endParaRPr>
            </a:p>
          </p:txBody>
        </p:sp>
        <p:sp>
          <p:nvSpPr>
            <p:cNvPr id="91" name="Rectángulo 90"/>
            <p:cNvSpPr/>
            <p:nvPr/>
          </p:nvSpPr>
          <p:spPr>
            <a:xfrm>
              <a:off x="5177187" y="3343299"/>
              <a:ext cx="238836" cy="835612"/>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latin typeface="Calibri" panose="020F0502020204030204" pitchFamily="34" charset="0"/>
              </a:endParaRPr>
            </a:p>
          </p:txBody>
        </p:sp>
        <p:sp>
          <p:nvSpPr>
            <p:cNvPr id="92" name="Rectángulo 91"/>
            <p:cNvSpPr/>
            <p:nvPr/>
          </p:nvSpPr>
          <p:spPr>
            <a:xfrm>
              <a:off x="5668310" y="3510127"/>
              <a:ext cx="238836" cy="668784"/>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latin typeface="Calibri" panose="020F0502020204030204" pitchFamily="34" charset="0"/>
              </a:endParaRPr>
            </a:p>
          </p:txBody>
        </p:sp>
        <p:sp>
          <p:nvSpPr>
            <p:cNvPr id="93" name="Rectángulo 92"/>
            <p:cNvSpPr/>
            <p:nvPr/>
          </p:nvSpPr>
          <p:spPr>
            <a:xfrm>
              <a:off x="6079006" y="3722427"/>
              <a:ext cx="238836" cy="456484"/>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latin typeface="Calibri" panose="020F0502020204030204" pitchFamily="34" charset="0"/>
              </a:endParaRPr>
            </a:p>
          </p:txBody>
        </p:sp>
        <p:sp>
          <p:nvSpPr>
            <p:cNvPr id="94" name="Rectángulo 93"/>
            <p:cNvSpPr/>
            <p:nvPr/>
          </p:nvSpPr>
          <p:spPr>
            <a:xfrm>
              <a:off x="7002460" y="4012387"/>
              <a:ext cx="238836" cy="166524"/>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latin typeface="Calibri" panose="020F0502020204030204" pitchFamily="34" charset="0"/>
              </a:endParaRPr>
            </a:p>
          </p:txBody>
        </p:sp>
        <p:sp>
          <p:nvSpPr>
            <p:cNvPr id="95" name="Rectángulo 94"/>
            <p:cNvSpPr/>
            <p:nvPr/>
          </p:nvSpPr>
          <p:spPr>
            <a:xfrm>
              <a:off x="8296175" y="4095405"/>
              <a:ext cx="186922" cy="83506"/>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latin typeface="Calibri" panose="020F0502020204030204" pitchFamily="34" charset="0"/>
              </a:endParaRPr>
            </a:p>
          </p:txBody>
        </p:sp>
        <p:cxnSp>
          <p:nvCxnSpPr>
            <p:cNvPr id="8" name="Conector angular 7"/>
            <p:cNvCxnSpPr/>
            <p:nvPr/>
          </p:nvCxnSpPr>
          <p:spPr>
            <a:xfrm>
              <a:off x="2485358" y="2203650"/>
              <a:ext cx="6106381" cy="1975260"/>
            </a:xfrm>
            <a:prstGeom prst="bentConnector3">
              <a:avLst>
                <a:gd name="adj1" fmla="val 1334"/>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CuadroTexto 95"/>
            <p:cNvSpPr txBox="1"/>
            <p:nvPr/>
          </p:nvSpPr>
          <p:spPr>
            <a:xfrm>
              <a:off x="4918346" y="1867493"/>
              <a:ext cx="1387256" cy="203348"/>
            </a:xfrm>
            <a:prstGeom prst="rect">
              <a:avLst/>
            </a:prstGeom>
            <a:noFill/>
          </p:spPr>
          <p:txBody>
            <a:bodyPr wrap="square" lIns="0" tIns="0" rIns="0" bIns="0" rtlCol="0">
              <a:spAutoFit/>
            </a:bodyPr>
            <a:lstStyle/>
            <a:p>
              <a:pPr algn="ctr"/>
              <a:r>
                <a:rPr lang="es-ES_tradnl" sz="1200" b="1" dirty="0">
                  <a:latin typeface="Calibri" charset="0"/>
                  <a:ea typeface="Calibri" charset="0"/>
                  <a:cs typeface="Calibri" charset="0"/>
                </a:rPr>
                <a:t>HISTOGRAMA</a:t>
              </a:r>
            </a:p>
          </p:txBody>
        </p:sp>
        <p:sp>
          <p:nvSpPr>
            <p:cNvPr id="97" name="CuadroTexto 96"/>
            <p:cNvSpPr txBox="1"/>
            <p:nvPr/>
          </p:nvSpPr>
          <p:spPr>
            <a:xfrm>
              <a:off x="4918346" y="4571484"/>
              <a:ext cx="1387256" cy="203348"/>
            </a:xfrm>
            <a:prstGeom prst="rect">
              <a:avLst/>
            </a:prstGeom>
            <a:noFill/>
          </p:spPr>
          <p:txBody>
            <a:bodyPr wrap="square" lIns="0" tIns="0" rIns="0" bIns="0" rtlCol="0">
              <a:spAutoFit/>
            </a:bodyPr>
            <a:lstStyle/>
            <a:p>
              <a:pPr algn="ctr"/>
              <a:r>
                <a:rPr lang="es-ES_tradnl" sz="1200" b="1" dirty="0">
                  <a:latin typeface="Calibri" charset="0"/>
                  <a:ea typeface="Calibri" charset="0"/>
                  <a:cs typeface="Calibri" charset="0"/>
                </a:rPr>
                <a:t>Intervalos</a:t>
              </a:r>
            </a:p>
          </p:txBody>
        </p:sp>
      </p:grpSp>
      <p:graphicFrame>
        <p:nvGraphicFramePr>
          <p:cNvPr id="98" name="Tabla 97"/>
          <p:cNvGraphicFramePr>
            <a:graphicFrameLocks noGrp="1"/>
          </p:cNvGraphicFramePr>
          <p:nvPr>
            <p:extLst>
              <p:ext uri="{D42A27DB-BD31-4B8C-83A1-F6EECF244321}">
                <p14:modId xmlns:p14="http://schemas.microsoft.com/office/powerpoint/2010/main" val="3326961338"/>
              </p:ext>
            </p:extLst>
          </p:nvPr>
        </p:nvGraphicFramePr>
        <p:xfrm>
          <a:off x="513567" y="1876703"/>
          <a:ext cx="1766087" cy="3078480"/>
        </p:xfrm>
        <a:graphic>
          <a:graphicData uri="http://schemas.openxmlformats.org/drawingml/2006/table">
            <a:tbl>
              <a:tblPr firstRow="1" bandRow="1">
                <a:tableStyleId>{5C22544A-7EE6-4342-B048-85BDC9FD1C3A}</a:tableStyleId>
              </a:tblPr>
              <a:tblGrid>
                <a:gridCol w="794068">
                  <a:extLst>
                    <a:ext uri="{9D8B030D-6E8A-4147-A177-3AD203B41FA5}">
                      <a16:colId xmlns:a16="http://schemas.microsoft.com/office/drawing/2014/main" val="20000"/>
                    </a:ext>
                  </a:extLst>
                </a:gridCol>
                <a:gridCol w="972019">
                  <a:extLst>
                    <a:ext uri="{9D8B030D-6E8A-4147-A177-3AD203B41FA5}">
                      <a16:colId xmlns:a16="http://schemas.microsoft.com/office/drawing/2014/main" val="20001"/>
                    </a:ext>
                  </a:extLst>
                </a:gridCol>
              </a:tblGrid>
              <a:tr h="370840">
                <a:tc>
                  <a:txBody>
                    <a:bodyPr/>
                    <a:lstStyle/>
                    <a:p>
                      <a:r>
                        <a:rPr lang="es-ES_tradnl" sz="1100" dirty="0">
                          <a:latin typeface="Calibri" charset="0"/>
                          <a:ea typeface="Calibri" charset="0"/>
                          <a:cs typeface="Calibri" charset="0"/>
                        </a:rPr>
                        <a:t>Intervalos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1C3"/>
                    </a:solidFill>
                  </a:tcPr>
                </a:tc>
                <a:tc>
                  <a:txBody>
                    <a:bodyPr/>
                    <a:lstStyle/>
                    <a:p>
                      <a:r>
                        <a:rPr lang="es-ES_tradnl" sz="1100" dirty="0">
                          <a:latin typeface="Calibri" charset="0"/>
                          <a:ea typeface="Calibri" charset="0"/>
                          <a:cs typeface="Calibri" charset="0"/>
                        </a:rPr>
                        <a:t>Nº</a:t>
                      </a:r>
                      <a:r>
                        <a:rPr lang="es-ES_tradnl" sz="1100" baseline="0" dirty="0">
                          <a:latin typeface="Calibri" charset="0"/>
                          <a:ea typeface="Calibri" charset="0"/>
                          <a:cs typeface="Calibri" charset="0"/>
                        </a:rPr>
                        <a:t> Pacientes (Frecuencia)</a:t>
                      </a:r>
                      <a:endParaRPr lang="es-ES_tradnl" sz="1100" dirty="0">
                        <a:latin typeface="Calibri" charset="0"/>
                        <a:ea typeface="Calibri" charset="0"/>
                        <a:cs typeface="Calibri"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1C3"/>
                    </a:solidFill>
                  </a:tcPr>
                </a:tc>
                <a:extLst>
                  <a:ext uri="{0D108BD9-81ED-4DB2-BD59-A6C34878D82A}">
                    <a16:rowId xmlns:a16="http://schemas.microsoft.com/office/drawing/2014/main" val="10000"/>
                  </a:ext>
                </a:extLst>
              </a:tr>
              <a:tr h="370840">
                <a:tc>
                  <a:txBody>
                    <a:bodyPr/>
                    <a:lstStyle/>
                    <a:p>
                      <a:pPr algn="ctr"/>
                      <a:r>
                        <a:rPr lang="es-ES_tradnl" sz="1200" dirty="0">
                          <a:latin typeface="Calibri" charset="0"/>
                          <a:ea typeface="Calibri" charset="0"/>
                          <a:cs typeface="Calibri" charset="0"/>
                        </a:rPr>
                        <a:t>&lt;50</a:t>
                      </a:r>
                    </a:p>
                    <a:p>
                      <a:pPr algn="ctr"/>
                      <a:r>
                        <a:rPr lang="es-ES_tradnl" sz="1200" dirty="0">
                          <a:latin typeface="Calibri" charset="0"/>
                          <a:ea typeface="Calibri" charset="0"/>
                          <a:cs typeface="Calibri" charset="0"/>
                        </a:rPr>
                        <a:t>50-55</a:t>
                      </a:r>
                    </a:p>
                    <a:p>
                      <a:pPr algn="ctr"/>
                      <a:r>
                        <a:rPr lang="es-ES_tradnl" sz="1200" dirty="0">
                          <a:latin typeface="Calibri" charset="0"/>
                          <a:ea typeface="Calibri" charset="0"/>
                          <a:cs typeface="Calibri" charset="0"/>
                        </a:rPr>
                        <a:t>55-60</a:t>
                      </a:r>
                    </a:p>
                    <a:p>
                      <a:pPr algn="ctr"/>
                      <a:r>
                        <a:rPr lang="es-ES_tradnl" sz="1200" dirty="0">
                          <a:latin typeface="Calibri" charset="0"/>
                          <a:ea typeface="Calibri" charset="0"/>
                          <a:cs typeface="Calibri" charset="0"/>
                        </a:rPr>
                        <a:t>60-65</a:t>
                      </a:r>
                    </a:p>
                    <a:p>
                      <a:pPr algn="ctr"/>
                      <a:r>
                        <a:rPr lang="es-ES_tradnl" sz="1200" dirty="0">
                          <a:latin typeface="Calibri" charset="0"/>
                          <a:ea typeface="Calibri" charset="0"/>
                          <a:cs typeface="Calibri" charset="0"/>
                        </a:rPr>
                        <a:t>65-70</a:t>
                      </a:r>
                    </a:p>
                    <a:p>
                      <a:pPr algn="ctr"/>
                      <a:r>
                        <a:rPr lang="es-ES_tradnl" sz="1200" dirty="0">
                          <a:latin typeface="Calibri" charset="0"/>
                          <a:ea typeface="Calibri" charset="0"/>
                          <a:cs typeface="Calibri" charset="0"/>
                        </a:rPr>
                        <a:t>70-75</a:t>
                      </a:r>
                    </a:p>
                    <a:p>
                      <a:pPr algn="ctr"/>
                      <a:r>
                        <a:rPr lang="es-ES_tradnl" sz="1200" dirty="0">
                          <a:latin typeface="Calibri" charset="0"/>
                          <a:ea typeface="Calibri" charset="0"/>
                          <a:cs typeface="Calibri" charset="0"/>
                        </a:rPr>
                        <a:t>75-80</a:t>
                      </a:r>
                    </a:p>
                    <a:p>
                      <a:pPr algn="ctr"/>
                      <a:r>
                        <a:rPr lang="es-ES_tradnl" sz="1200" dirty="0">
                          <a:latin typeface="Calibri" charset="0"/>
                          <a:ea typeface="Calibri" charset="0"/>
                          <a:cs typeface="Calibri" charset="0"/>
                        </a:rPr>
                        <a:t>80-85</a:t>
                      </a:r>
                    </a:p>
                    <a:p>
                      <a:pPr algn="ctr"/>
                      <a:r>
                        <a:rPr lang="es-ES_tradnl" sz="1200" dirty="0">
                          <a:latin typeface="Calibri" charset="0"/>
                          <a:ea typeface="Calibri" charset="0"/>
                          <a:cs typeface="Calibri" charset="0"/>
                        </a:rPr>
                        <a:t>85-90</a:t>
                      </a:r>
                    </a:p>
                    <a:p>
                      <a:pPr algn="ctr"/>
                      <a:r>
                        <a:rPr lang="es-ES_tradnl" sz="1200" dirty="0">
                          <a:latin typeface="Calibri" charset="0"/>
                          <a:ea typeface="Calibri" charset="0"/>
                          <a:cs typeface="Calibri" charset="0"/>
                        </a:rPr>
                        <a:t>90-95</a:t>
                      </a:r>
                    </a:p>
                    <a:p>
                      <a:pPr algn="ctr"/>
                      <a:r>
                        <a:rPr lang="es-ES_tradnl" sz="1200" dirty="0">
                          <a:latin typeface="Calibri" charset="0"/>
                          <a:ea typeface="Calibri" charset="0"/>
                          <a:cs typeface="Calibri" charset="0"/>
                        </a:rPr>
                        <a:t>95-100</a:t>
                      </a:r>
                    </a:p>
                    <a:p>
                      <a:pPr algn="ctr"/>
                      <a:r>
                        <a:rPr lang="es-ES_tradnl" sz="1200" dirty="0">
                          <a:latin typeface="Calibri" charset="0"/>
                          <a:ea typeface="Calibri" charset="0"/>
                          <a:cs typeface="Calibri" charset="0"/>
                        </a:rPr>
                        <a:t>100-105</a:t>
                      </a:r>
                    </a:p>
                    <a:p>
                      <a:pPr algn="ctr"/>
                      <a:r>
                        <a:rPr lang="es-ES_tradnl" sz="1200" dirty="0">
                          <a:latin typeface="Calibri" charset="0"/>
                          <a:ea typeface="Calibri" charset="0"/>
                          <a:cs typeface="Calibri" charset="0"/>
                        </a:rPr>
                        <a:t>105-110</a:t>
                      </a:r>
                    </a:p>
                    <a:p>
                      <a:pPr algn="ctr"/>
                      <a:r>
                        <a:rPr lang="es-ES_tradnl" sz="1200" dirty="0">
                          <a:latin typeface="Calibri" charset="0"/>
                          <a:ea typeface="Calibri" charset="0"/>
                          <a:cs typeface="Calibri" charset="0"/>
                        </a:rPr>
                        <a:t>&gt;110</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B9E7ED"/>
                    </a:solidFill>
                  </a:tcPr>
                </a:tc>
                <a:tc>
                  <a:txBody>
                    <a:bodyPr/>
                    <a:lstStyle/>
                    <a:p>
                      <a:pPr algn="ctr"/>
                      <a:r>
                        <a:rPr lang="es-ES_tradnl" sz="1200" dirty="0">
                          <a:latin typeface="Calibri" charset="0"/>
                          <a:ea typeface="Calibri" charset="0"/>
                          <a:cs typeface="Calibri" charset="0"/>
                        </a:rPr>
                        <a:t>0</a:t>
                      </a:r>
                    </a:p>
                    <a:p>
                      <a:pPr algn="ctr"/>
                      <a:r>
                        <a:rPr lang="es-ES_tradnl" sz="1200" dirty="0">
                          <a:latin typeface="Calibri" charset="0"/>
                          <a:ea typeface="Calibri" charset="0"/>
                          <a:cs typeface="Calibri" charset="0"/>
                        </a:rPr>
                        <a:t>0</a:t>
                      </a:r>
                    </a:p>
                    <a:p>
                      <a:pPr algn="ctr"/>
                      <a:r>
                        <a:rPr lang="es-ES_tradnl" sz="1200" dirty="0">
                          <a:latin typeface="Calibri" charset="0"/>
                          <a:ea typeface="Calibri" charset="0"/>
                          <a:cs typeface="Calibri" charset="0"/>
                        </a:rPr>
                        <a:t>1</a:t>
                      </a:r>
                    </a:p>
                    <a:p>
                      <a:pPr algn="ctr"/>
                      <a:r>
                        <a:rPr lang="es-ES_tradnl" sz="1200" dirty="0">
                          <a:latin typeface="Calibri" charset="0"/>
                          <a:ea typeface="Calibri" charset="0"/>
                          <a:cs typeface="Calibri" charset="0"/>
                        </a:rPr>
                        <a:t>17</a:t>
                      </a:r>
                    </a:p>
                    <a:p>
                      <a:pPr algn="ctr"/>
                      <a:r>
                        <a:rPr lang="es-ES_tradnl" sz="1200" dirty="0">
                          <a:latin typeface="Calibri" charset="0"/>
                          <a:ea typeface="Calibri" charset="0"/>
                          <a:cs typeface="Calibri" charset="0"/>
                        </a:rPr>
                        <a:t>48</a:t>
                      </a:r>
                    </a:p>
                    <a:p>
                      <a:pPr algn="ctr"/>
                      <a:r>
                        <a:rPr lang="es-ES_tradnl" sz="1200" dirty="0">
                          <a:latin typeface="Calibri" charset="0"/>
                          <a:ea typeface="Calibri" charset="0"/>
                          <a:cs typeface="Calibri" charset="0"/>
                        </a:rPr>
                        <a:t>70</a:t>
                      </a:r>
                    </a:p>
                    <a:p>
                      <a:pPr algn="ctr"/>
                      <a:r>
                        <a:rPr lang="es-ES_tradnl" sz="1200" dirty="0">
                          <a:latin typeface="Calibri" charset="0"/>
                          <a:ea typeface="Calibri" charset="0"/>
                          <a:cs typeface="Calibri" charset="0"/>
                        </a:rPr>
                        <a:t>32</a:t>
                      </a:r>
                    </a:p>
                    <a:p>
                      <a:pPr algn="ctr"/>
                      <a:r>
                        <a:rPr lang="es-ES_tradnl" sz="1200" dirty="0">
                          <a:latin typeface="Calibri" charset="0"/>
                          <a:ea typeface="Calibri" charset="0"/>
                          <a:cs typeface="Calibri" charset="0"/>
                        </a:rPr>
                        <a:t>28</a:t>
                      </a:r>
                    </a:p>
                    <a:p>
                      <a:pPr algn="ctr"/>
                      <a:r>
                        <a:rPr lang="es-ES_tradnl" sz="1200" dirty="0">
                          <a:latin typeface="Calibri" charset="0"/>
                          <a:ea typeface="Calibri" charset="0"/>
                          <a:cs typeface="Calibri" charset="0"/>
                        </a:rPr>
                        <a:t>16</a:t>
                      </a:r>
                    </a:p>
                    <a:p>
                      <a:pPr algn="ctr"/>
                      <a:r>
                        <a:rPr lang="es-ES_tradnl" sz="1200" dirty="0">
                          <a:latin typeface="Calibri" charset="0"/>
                          <a:ea typeface="Calibri" charset="0"/>
                          <a:cs typeface="Calibri" charset="0"/>
                        </a:rPr>
                        <a:t>0</a:t>
                      </a:r>
                    </a:p>
                    <a:p>
                      <a:pPr algn="ctr"/>
                      <a:r>
                        <a:rPr lang="es-ES_tradnl" sz="1200" dirty="0">
                          <a:latin typeface="Calibri" charset="0"/>
                          <a:ea typeface="Calibri" charset="0"/>
                          <a:cs typeface="Calibri" charset="0"/>
                        </a:rPr>
                        <a:t>3</a:t>
                      </a:r>
                    </a:p>
                    <a:p>
                      <a:pPr algn="ctr"/>
                      <a:r>
                        <a:rPr lang="es-ES_tradnl" sz="1200" dirty="0">
                          <a:latin typeface="Calibri" charset="0"/>
                          <a:ea typeface="Calibri" charset="0"/>
                          <a:cs typeface="Calibri" charset="0"/>
                        </a:rPr>
                        <a:t>0</a:t>
                      </a:r>
                    </a:p>
                    <a:p>
                      <a:pPr algn="ctr"/>
                      <a:r>
                        <a:rPr lang="es-ES_tradnl" sz="1200" dirty="0">
                          <a:latin typeface="Calibri" charset="0"/>
                          <a:ea typeface="Calibri" charset="0"/>
                          <a:cs typeface="Calibri" charset="0"/>
                        </a:rPr>
                        <a:t>0</a:t>
                      </a:r>
                    </a:p>
                    <a:p>
                      <a:pPr algn="ctr"/>
                      <a:r>
                        <a:rPr lang="es-ES_tradnl" sz="1200" dirty="0">
                          <a:latin typeface="Calibri" charset="0"/>
                          <a:ea typeface="Calibri" charset="0"/>
                          <a:cs typeface="Calibri" charset="0"/>
                        </a:rPr>
                        <a:t>1</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B9E7ED"/>
                    </a:solidFill>
                  </a:tcPr>
                </a:tc>
                <a:extLst>
                  <a:ext uri="{0D108BD9-81ED-4DB2-BD59-A6C34878D82A}">
                    <a16:rowId xmlns:a16="http://schemas.microsoft.com/office/drawing/2014/main" val="10001"/>
                  </a:ext>
                </a:extLst>
              </a:tr>
            </a:tbl>
          </a:graphicData>
        </a:graphic>
      </p:graphicFrame>
      <p:sp>
        <p:nvSpPr>
          <p:cNvPr id="68" name="CuadroTexto 67">
            <a:extLst>
              <a:ext uri="{FF2B5EF4-FFF2-40B4-BE49-F238E27FC236}">
                <a16:creationId xmlns:a16="http://schemas.microsoft.com/office/drawing/2014/main" id="{C358A819-8AC0-6949-8EE3-BFD93F14561A}"/>
              </a:ext>
            </a:extLst>
          </p:cNvPr>
          <p:cNvSpPr txBox="1"/>
          <p:nvPr/>
        </p:nvSpPr>
        <p:spPr>
          <a:xfrm rot="16200000">
            <a:off x="1989909" y="3124182"/>
            <a:ext cx="1259808" cy="184666"/>
          </a:xfrm>
          <a:prstGeom prst="rect">
            <a:avLst/>
          </a:prstGeom>
          <a:noFill/>
        </p:spPr>
        <p:txBody>
          <a:bodyPr wrap="square" lIns="0" tIns="0" rIns="0" bIns="0" rtlCol="0">
            <a:spAutoFit/>
          </a:bodyPr>
          <a:lstStyle/>
          <a:p>
            <a:pPr algn="ctr"/>
            <a:r>
              <a:rPr lang="es-ES_tradnl" sz="1200" b="1" dirty="0">
                <a:latin typeface="Calibri" charset="0"/>
                <a:ea typeface="Calibri" charset="0"/>
                <a:cs typeface="Calibri" charset="0"/>
              </a:rPr>
              <a:t>Frecuencias</a:t>
            </a:r>
          </a:p>
        </p:txBody>
      </p:sp>
    </p:spTree>
    <p:extLst>
      <p:ext uri="{BB962C8B-B14F-4D97-AF65-F5344CB8AC3E}">
        <p14:creationId xmlns:p14="http://schemas.microsoft.com/office/powerpoint/2010/main" val="1001021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0" y="921866"/>
            <a:ext cx="4669309" cy="2093971"/>
          </a:xfrm>
          <a:prstGeom prst="rect">
            <a:avLst/>
          </a:prstGeom>
        </p:spPr>
        <p:txBody>
          <a:bodyPr wrap="square" lIns="0" tIns="0" rIns="0" bIns="46800">
            <a:spAutoFit/>
          </a:bodyPr>
          <a:lstStyle/>
          <a:p>
            <a:pPr marL="223838" indent="-223838">
              <a:spcAft>
                <a:spcPts val="600"/>
              </a:spcAft>
              <a:buFont typeface="+mj-lt"/>
              <a:buAutoNum type="arabicPeriod" startAt="4"/>
            </a:pPr>
            <a:r>
              <a:rPr lang="en-US" sz="1600" b="1" dirty="0">
                <a:solidFill>
                  <a:srgbClr val="714FA0"/>
                </a:solidFill>
                <a:latin typeface="Calibri" charset="0"/>
                <a:ea typeface="Calibri" charset="0"/>
                <a:cs typeface="Calibri" charset="0"/>
              </a:rPr>
              <a:t>HISTOGRAMA </a:t>
            </a:r>
          </a:p>
          <a:p>
            <a:pPr marL="404813" indent="-180975">
              <a:buFont typeface="Arial" charset="0"/>
              <a:buChar char="•"/>
            </a:pPr>
            <a:r>
              <a:rPr lang="es-ES" sz="1600" dirty="0">
                <a:latin typeface="Calibri" charset="0"/>
                <a:ea typeface="Calibri" charset="0"/>
                <a:cs typeface="Calibri" charset="0"/>
              </a:rPr>
              <a:t>¿Cuál es la tendencia central?</a:t>
            </a:r>
          </a:p>
          <a:p>
            <a:pPr marL="404813" indent="-180975">
              <a:buFont typeface="Arial" charset="0"/>
              <a:buChar char="•"/>
            </a:pPr>
            <a:endParaRPr lang="es-ES" sz="1600" dirty="0">
              <a:latin typeface="Calibri" charset="0"/>
              <a:ea typeface="Calibri" charset="0"/>
              <a:cs typeface="Calibri" charset="0"/>
            </a:endParaRPr>
          </a:p>
          <a:p>
            <a:pPr marL="404813" indent="-180975">
              <a:buFont typeface="Arial" charset="0"/>
              <a:buChar char="•"/>
            </a:pPr>
            <a:r>
              <a:rPr lang="es-ES" sz="1600" dirty="0">
                <a:latin typeface="Calibri" charset="0"/>
                <a:ea typeface="Calibri" charset="0"/>
                <a:cs typeface="Calibri" charset="0"/>
              </a:rPr>
              <a:t>¿Cuál es el rango de los pesos?</a:t>
            </a:r>
          </a:p>
          <a:p>
            <a:pPr marL="404813" indent="-180975">
              <a:buFont typeface="Arial" charset="0"/>
              <a:buChar char="•"/>
            </a:pPr>
            <a:endParaRPr lang="es-ES" sz="1600" dirty="0">
              <a:latin typeface="Calibri" charset="0"/>
              <a:ea typeface="Calibri" charset="0"/>
              <a:cs typeface="Calibri" charset="0"/>
            </a:endParaRPr>
          </a:p>
          <a:p>
            <a:pPr marL="404813" indent="-180975">
              <a:buFont typeface="Arial" charset="0"/>
              <a:buChar char="•"/>
            </a:pPr>
            <a:r>
              <a:rPr lang="es-ES" sz="1600" dirty="0">
                <a:latin typeface="Calibri" charset="0"/>
                <a:ea typeface="Calibri" charset="0"/>
                <a:cs typeface="Calibri" charset="0"/>
              </a:rPr>
              <a:t>¿Muchos o pocos pacientes por encima de 90 Kg?</a:t>
            </a:r>
          </a:p>
          <a:p>
            <a:pPr marL="404813" indent="-180975">
              <a:buFont typeface="Arial" charset="0"/>
              <a:buChar char="•"/>
            </a:pPr>
            <a:endParaRPr lang="es-ES" sz="1600" dirty="0">
              <a:latin typeface="Calibri" charset="0"/>
              <a:ea typeface="Calibri" charset="0"/>
              <a:cs typeface="Calibri" charset="0"/>
            </a:endParaRPr>
          </a:p>
          <a:p>
            <a:pPr marL="404813" indent="-180975">
              <a:buFont typeface="Arial" charset="0"/>
              <a:buChar char="•"/>
            </a:pPr>
            <a:r>
              <a:rPr lang="es-ES" sz="1600" dirty="0">
                <a:latin typeface="Calibri" charset="0"/>
                <a:ea typeface="Calibri" charset="0"/>
                <a:cs typeface="Calibri" charset="0"/>
              </a:rPr>
              <a:t>¿Muchos o pocos pacientes por debajo de 60 Kg?</a:t>
            </a:r>
            <a:endParaRPr lang="es-PE" sz="1600" dirty="0">
              <a:latin typeface="Calibri" charset="0"/>
              <a:ea typeface="Calibri" charset="0"/>
              <a:cs typeface="Calibri" charset="0"/>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599" y="1477911"/>
            <a:ext cx="3608938" cy="3608938"/>
          </a:xfrm>
          <a:prstGeom prst="rect">
            <a:avLst/>
          </a:prstGeom>
        </p:spPr>
      </p:pic>
    </p:spTree>
    <p:extLst>
      <p:ext uri="{BB962C8B-B14F-4D97-AF65-F5344CB8AC3E}">
        <p14:creationId xmlns:p14="http://schemas.microsoft.com/office/powerpoint/2010/main" val="864075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3534608" cy="293478"/>
          </a:xfrm>
          <a:prstGeom prst="rect">
            <a:avLst/>
          </a:prstGeom>
        </p:spPr>
        <p:txBody>
          <a:bodyPr wrap="square" lIns="0" tIns="0" rIns="0" bIns="46800">
            <a:spAutoFit/>
          </a:bodyPr>
          <a:lstStyle/>
          <a:p>
            <a:pPr marL="223838" indent="-223838">
              <a:spcAft>
                <a:spcPts val="600"/>
              </a:spcAft>
              <a:buFont typeface="+mj-lt"/>
              <a:buAutoNum type="arabicPeriod" startAt="4"/>
            </a:pPr>
            <a:r>
              <a:rPr lang="es-ES_tradnl" sz="1600" b="1" dirty="0">
                <a:solidFill>
                  <a:srgbClr val="714FA0"/>
                </a:solidFill>
                <a:latin typeface="Calibri" charset="0"/>
                <a:ea typeface="Calibri" charset="0"/>
                <a:cs typeface="Calibri" charset="0"/>
              </a:rPr>
              <a:t>HISTOGRAMA </a:t>
            </a:r>
            <a:r>
              <a:rPr lang="es-ES_tradnl" sz="1400" dirty="0">
                <a:latin typeface="Calibri" charset="0"/>
                <a:ea typeface="Calibri" charset="0"/>
                <a:cs typeface="Calibri" charset="0"/>
              </a:rPr>
              <a:t>cuando usarlo</a:t>
            </a:r>
            <a:r>
              <a:rPr lang="es-ES_tradnl" sz="1600" dirty="0">
                <a:solidFill>
                  <a:srgbClr val="714FA0"/>
                </a:solidFill>
                <a:latin typeface="Calibri" charset="0"/>
                <a:ea typeface="Calibri" charset="0"/>
                <a:cs typeface="Calibri" charset="0"/>
              </a:rPr>
              <a:t> </a:t>
            </a:r>
          </a:p>
        </p:txBody>
      </p:sp>
      <p:grpSp>
        <p:nvGrpSpPr>
          <p:cNvPr id="12" name="Agrupar 11"/>
          <p:cNvGrpSpPr/>
          <p:nvPr/>
        </p:nvGrpSpPr>
        <p:grpSpPr>
          <a:xfrm>
            <a:off x="684213" y="2843873"/>
            <a:ext cx="7991475" cy="2390115"/>
            <a:chOff x="684213" y="3036888"/>
            <a:chExt cx="9830571" cy="2115988"/>
          </a:xfrm>
        </p:grpSpPr>
        <p:sp>
          <p:nvSpPr>
            <p:cNvPr id="6" name="Rectángulo redondeado 5"/>
            <p:cNvSpPr/>
            <p:nvPr/>
          </p:nvSpPr>
          <p:spPr>
            <a:xfrm>
              <a:off x="684213" y="3036888"/>
              <a:ext cx="1908175" cy="2115988"/>
            </a:xfrm>
            <a:prstGeom prst="roundRect">
              <a:avLst>
                <a:gd name="adj" fmla="val 365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pPr lvl="0"/>
              <a:r>
                <a:rPr lang="es-ES" sz="1200" dirty="0">
                  <a:latin typeface="Calibri" charset="0"/>
                  <a:ea typeface="Calibri" charset="0"/>
                  <a:cs typeface="Calibri" charset="0"/>
                </a:rPr>
                <a:t>Cuando desee ver </a:t>
              </a:r>
              <a:br>
                <a:rPr lang="es-ES" sz="1200" dirty="0">
                  <a:latin typeface="Calibri" charset="0"/>
                  <a:ea typeface="Calibri" charset="0"/>
                  <a:cs typeface="Calibri" charset="0"/>
                </a:rPr>
              </a:br>
              <a:r>
                <a:rPr lang="es-ES" sz="1200" dirty="0">
                  <a:latin typeface="Calibri" charset="0"/>
                  <a:ea typeface="Calibri" charset="0"/>
                  <a:cs typeface="Calibri" charset="0"/>
                </a:rPr>
                <a:t>la forma de distribución de los datos, en particular para determinar si la salida de un </a:t>
              </a:r>
              <a:br>
                <a:rPr lang="es-ES" sz="1200" dirty="0">
                  <a:latin typeface="Calibri" charset="0"/>
                  <a:ea typeface="Calibri" charset="0"/>
                  <a:cs typeface="Calibri" charset="0"/>
                </a:rPr>
              </a:br>
              <a:r>
                <a:rPr lang="es-ES" sz="1200" dirty="0">
                  <a:latin typeface="Calibri" charset="0"/>
                  <a:ea typeface="Calibri" charset="0"/>
                  <a:cs typeface="Calibri" charset="0"/>
                </a:rPr>
                <a:t>proceso tiene aproximadamente una distribución normal.</a:t>
              </a:r>
              <a:endParaRPr lang="es-PE" sz="1200" dirty="0">
                <a:latin typeface="Calibri" charset="0"/>
                <a:ea typeface="Calibri" charset="0"/>
                <a:cs typeface="Calibri" charset="0"/>
              </a:endParaRPr>
            </a:p>
          </p:txBody>
        </p:sp>
        <p:sp>
          <p:nvSpPr>
            <p:cNvPr id="8" name="Rectángulo redondeado 7"/>
            <p:cNvSpPr/>
            <p:nvPr/>
          </p:nvSpPr>
          <p:spPr>
            <a:xfrm>
              <a:off x="2664812" y="3036888"/>
              <a:ext cx="1908175" cy="2115988"/>
            </a:xfrm>
            <a:prstGeom prst="roundRect">
              <a:avLst>
                <a:gd name="adj" fmla="val 365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pPr lvl="0"/>
              <a:r>
                <a:rPr lang="es-ES" sz="1200" dirty="0">
                  <a:latin typeface="Calibri" charset="0"/>
                  <a:ea typeface="Calibri" charset="0"/>
                  <a:cs typeface="Calibri" charset="0"/>
                </a:rPr>
                <a:t>Cuando se analiza </a:t>
              </a:r>
              <a:br>
                <a:rPr lang="es-ES" sz="1200" dirty="0">
                  <a:latin typeface="Calibri" charset="0"/>
                  <a:ea typeface="Calibri" charset="0"/>
                  <a:cs typeface="Calibri" charset="0"/>
                </a:rPr>
              </a:br>
              <a:r>
                <a:rPr lang="es-ES" sz="1200" dirty="0">
                  <a:latin typeface="Calibri" charset="0"/>
                  <a:ea typeface="Calibri" charset="0"/>
                  <a:cs typeface="Calibri" charset="0"/>
                </a:rPr>
                <a:t>si un proceso puede satisfacer las necesidades del cliente.</a:t>
              </a:r>
              <a:endParaRPr lang="es-PE" sz="1200" dirty="0">
                <a:latin typeface="Calibri" charset="0"/>
                <a:ea typeface="Calibri" charset="0"/>
                <a:cs typeface="Calibri" charset="0"/>
              </a:endParaRPr>
            </a:p>
          </p:txBody>
        </p:sp>
        <p:sp>
          <p:nvSpPr>
            <p:cNvPr id="9" name="Rectángulo redondeado 8"/>
            <p:cNvSpPr/>
            <p:nvPr/>
          </p:nvSpPr>
          <p:spPr>
            <a:xfrm>
              <a:off x="4645411" y="3036888"/>
              <a:ext cx="1908175" cy="2115988"/>
            </a:xfrm>
            <a:prstGeom prst="roundRect">
              <a:avLst>
                <a:gd name="adj" fmla="val 365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pPr lvl="0"/>
              <a:r>
                <a:rPr lang="es-ES" sz="1200">
                  <a:latin typeface="Calibri" charset="0"/>
                  <a:ea typeface="Calibri" charset="0"/>
                  <a:cs typeface="Calibri" charset="0"/>
                </a:rPr>
                <a:t>Para analizar cómo se visualiza la salida del proceso de un proveedor. </a:t>
              </a:r>
              <a:endParaRPr lang="es-PE" sz="1200" dirty="0">
                <a:latin typeface="Calibri" charset="0"/>
                <a:ea typeface="Calibri" charset="0"/>
                <a:cs typeface="Calibri" charset="0"/>
              </a:endParaRPr>
            </a:p>
          </p:txBody>
        </p:sp>
        <p:sp>
          <p:nvSpPr>
            <p:cNvPr id="10" name="Rectángulo redondeado 9"/>
            <p:cNvSpPr/>
            <p:nvPr/>
          </p:nvSpPr>
          <p:spPr>
            <a:xfrm>
              <a:off x="6626010" y="3036888"/>
              <a:ext cx="1908175" cy="2115988"/>
            </a:xfrm>
            <a:prstGeom prst="roundRect">
              <a:avLst>
                <a:gd name="adj" fmla="val 365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pPr lvl="0"/>
              <a:r>
                <a:rPr lang="es-ES" sz="1200" dirty="0">
                  <a:latin typeface="Calibri" charset="0"/>
                  <a:ea typeface="Calibri" charset="0"/>
                  <a:cs typeface="Calibri" charset="0"/>
                </a:rPr>
                <a:t>Para ver si un cambio en el proceso se ha producido de un período de tiempo </a:t>
              </a:r>
              <a:br>
                <a:rPr lang="es-ES" sz="1200" dirty="0">
                  <a:latin typeface="Calibri" charset="0"/>
                  <a:ea typeface="Calibri" charset="0"/>
                  <a:cs typeface="Calibri" charset="0"/>
                </a:rPr>
              </a:br>
              <a:r>
                <a:rPr lang="es-ES" sz="1200" dirty="0">
                  <a:latin typeface="Calibri" charset="0"/>
                  <a:ea typeface="Calibri" charset="0"/>
                  <a:cs typeface="Calibri" charset="0"/>
                </a:rPr>
                <a:t>a otro.</a:t>
              </a:r>
              <a:endParaRPr lang="es-PE" sz="1200" dirty="0">
                <a:latin typeface="Calibri" charset="0"/>
                <a:ea typeface="Calibri" charset="0"/>
                <a:cs typeface="Calibri" charset="0"/>
              </a:endParaRPr>
            </a:p>
          </p:txBody>
        </p:sp>
        <p:sp>
          <p:nvSpPr>
            <p:cNvPr id="11" name="Rectángulo redondeado 10"/>
            <p:cNvSpPr/>
            <p:nvPr/>
          </p:nvSpPr>
          <p:spPr>
            <a:xfrm>
              <a:off x="8606609" y="3036888"/>
              <a:ext cx="1908175" cy="2115988"/>
            </a:xfrm>
            <a:prstGeom prst="roundRect">
              <a:avLst>
                <a:gd name="adj" fmla="val 365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pPr lvl="0"/>
              <a:r>
                <a:rPr lang="es-ES" sz="1200" dirty="0">
                  <a:latin typeface="Calibri" charset="0"/>
                  <a:ea typeface="Calibri" charset="0"/>
                  <a:cs typeface="Calibri" charset="0"/>
                </a:rPr>
                <a:t>Al determinar si las salidas de dos o más procesos son diferentes.</a:t>
              </a:r>
              <a:endParaRPr lang="es-PE" sz="1200" dirty="0">
                <a:latin typeface="Calibri" charset="0"/>
                <a:ea typeface="Calibri" charset="0"/>
                <a:cs typeface="Calibri" charset="0"/>
              </a:endParaRPr>
            </a:p>
          </p:txBody>
        </p:sp>
      </p:grpSp>
      <p:sp>
        <p:nvSpPr>
          <p:cNvPr id="13" name="Flecha izquierda y derecha 12"/>
          <p:cNvSpPr/>
          <p:nvPr/>
        </p:nvSpPr>
        <p:spPr>
          <a:xfrm>
            <a:off x="1240622" y="4852658"/>
            <a:ext cx="6808205" cy="235390"/>
          </a:xfrm>
          <a:prstGeom prst="leftRightArrow">
            <a:avLst/>
          </a:prstGeom>
          <a:solidFill>
            <a:srgbClr val="D4CB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4" name="Imagen 1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904352" y="1306964"/>
            <a:ext cx="1551195" cy="1464482"/>
          </a:xfrm>
          <a:prstGeom prst="rect">
            <a:avLst/>
          </a:prstGeom>
        </p:spPr>
      </p:pic>
      <p:pic>
        <p:nvPicPr>
          <p:cNvPr id="15" name="Imagen 14"/>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514422" y="1306964"/>
            <a:ext cx="1551195" cy="1464482"/>
          </a:xfrm>
          <a:prstGeom prst="rect">
            <a:avLst/>
          </a:prstGeom>
        </p:spPr>
      </p:pic>
      <p:pic>
        <p:nvPicPr>
          <p:cNvPr id="17" name="Imagen 16"/>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124492" y="1306965"/>
            <a:ext cx="1551196" cy="1464482"/>
          </a:xfrm>
          <a:prstGeom prst="rect">
            <a:avLst/>
          </a:prstGeom>
        </p:spPr>
      </p:pic>
      <p:pic>
        <p:nvPicPr>
          <p:cNvPr id="18" name="Imagen 17"/>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2294283" y="1306965"/>
            <a:ext cx="1551194" cy="1464482"/>
          </a:xfrm>
          <a:prstGeom prst="rect">
            <a:avLst/>
          </a:prstGeom>
        </p:spPr>
      </p:pic>
      <p:pic>
        <p:nvPicPr>
          <p:cNvPr id="19" name="Imagen 18"/>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4213" y="1306965"/>
            <a:ext cx="1551195" cy="1464482"/>
          </a:xfrm>
          <a:prstGeom prst="rect">
            <a:avLst/>
          </a:prstGeom>
        </p:spPr>
      </p:pic>
    </p:spTree>
    <p:extLst>
      <p:ext uri="{BB962C8B-B14F-4D97-AF65-F5344CB8AC3E}">
        <p14:creationId xmlns:p14="http://schemas.microsoft.com/office/powerpoint/2010/main" val="933597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rma libre 5"/>
          <p:cNvSpPr/>
          <p:nvPr/>
        </p:nvSpPr>
        <p:spPr>
          <a:xfrm>
            <a:off x="2621280" y="2861647"/>
            <a:ext cx="3570284" cy="941319"/>
          </a:xfrm>
          <a:custGeom>
            <a:avLst/>
            <a:gdLst>
              <a:gd name="connsiteX0" fmla="*/ 0 w 3570284"/>
              <a:gd name="connsiteY0" fmla="*/ 941319 h 941319"/>
              <a:gd name="connsiteX1" fmla="*/ 211015 w 3570284"/>
              <a:gd name="connsiteY1" fmla="*/ 777196 h 941319"/>
              <a:gd name="connsiteX2" fmla="*/ 393895 w 3570284"/>
              <a:gd name="connsiteY2" fmla="*/ 533356 h 941319"/>
              <a:gd name="connsiteX3" fmla="*/ 586154 w 3570284"/>
              <a:gd name="connsiteY3" fmla="*/ 359855 h 941319"/>
              <a:gd name="connsiteX4" fmla="*/ 806548 w 3570284"/>
              <a:gd name="connsiteY4" fmla="*/ 284827 h 941319"/>
              <a:gd name="connsiteX5" fmla="*/ 980049 w 3570284"/>
              <a:gd name="connsiteY5" fmla="*/ 219178 h 941319"/>
              <a:gd name="connsiteX6" fmla="*/ 1392702 w 3570284"/>
              <a:gd name="connsiteY6" fmla="*/ 162907 h 941319"/>
              <a:gd name="connsiteX7" fmla="*/ 2063262 w 3570284"/>
              <a:gd name="connsiteY7" fmla="*/ 106636 h 941319"/>
              <a:gd name="connsiteX8" fmla="*/ 2869809 w 3570284"/>
              <a:gd name="connsiteY8" fmla="*/ 50365 h 941319"/>
              <a:gd name="connsiteX9" fmla="*/ 3474720 w 3570284"/>
              <a:gd name="connsiteY9" fmla="*/ 3473 h 941319"/>
              <a:gd name="connsiteX10" fmla="*/ 3568505 w 3570284"/>
              <a:gd name="connsiteY10" fmla="*/ 3473 h 941319"/>
              <a:gd name="connsiteX11" fmla="*/ 3568505 w 3570284"/>
              <a:gd name="connsiteY11" fmla="*/ 3473 h 94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70284" h="941319">
                <a:moveTo>
                  <a:pt x="0" y="941319"/>
                </a:moveTo>
                <a:cubicBezTo>
                  <a:pt x="72683" y="893254"/>
                  <a:pt x="145366" y="845190"/>
                  <a:pt x="211015" y="777196"/>
                </a:cubicBezTo>
                <a:cubicBezTo>
                  <a:pt x="276664" y="709202"/>
                  <a:pt x="331372" y="602913"/>
                  <a:pt x="393895" y="533356"/>
                </a:cubicBezTo>
                <a:cubicBezTo>
                  <a:pt x="456418" y="463799"/>
                  <a:pt x="517379" y="401276"/>
                  <a:pt x="586154" y="359855"/>
                </a:cubicBezTo>
                <a:cubicBezTo>
                  <a:pt x="654929" y="318434"/>
                  <a:pt x="740899" y="308273"/>
                  <a:pt x="806548" y="284827"/>
                </a:cubicBezTo>
                <a:cubicBezTo>
                  <a:pt x="872197" y="261381"/>
                  <a:pt x="882357" y="239498"/>
                  <a:pt x="980049" y="219178"/>
                </a:cubicBezTo>
                <a:cubicBezTo>
                  <a:pt x="1077741" y="198858"/>
                  <a:pt x="1212167" y="181664"/>
                  <a:pt x="1392702" y="162907"/>
                </a:cubicBezTo>
                <a:cubicBezTo>
                  <a:pt x="1573237" y="144150"/>
                  <a:pt x="2063262" y="106636"/>
                  <a:pt x="2063262" y="106636"/>
                </a:cubicBezTo>
                <a:lnTo>
                  <a:pt x="2869809" y="50365"/>
                </a:lnTo>
                <a:lnTo>
                  <a:pt x="3474720" y="3473"/>
                </a:lnTo>
                <a:cubicBezTo>
                  <a:pt x="3591169" y="-4342"/>
                  <a:pt x="3568505" y="3473"/>
                  <a:pt x="3568505" y="3473"/>
                </a:cubicBezTo>
                <a:lnTo>
                  <a:pt x="3568505" y="3473"/>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aphicFrame>
        <p:nvGraphicFramePr>
          <p:cNvPr id="7" name="Tabla 6"/>
          <p:cNvGraphicFramePr>
            <a:graphicFrameLocks noGrp="1"/>
          </p:cNvGraphicFramePr>
          <p:nvPr>
            <p:extLst>
              <p:ext uri="{D42A27DB-BD31-4B8C-83A1-F6EECF244321}">
                <p14:modId xmlns:p14="http://schemas.microsoft.com/office/powerpoint/2010/main" val="1415449871"/>
              </p:ext>
            </p:extLst>
          </p:nvPr>
        </p:nvGraphicFramePr>
        <p:xfrm>
          <a:off x="2498725" y="2852818"/>
          <a:ext cx="3703590" cy="1381895"/>
        </p:xfrm>
        <a:graphic>
          <a:graphicData uri="http://schemas.openxmlformats.org/drawingml/2006/table">
            <a:tbl>
              <a:tblPr firstRow="1" bandRow="1">
                <a:tableStyleId>{5C22544A-7EE6-4342-B048-85BDC9FD1C3A}</a:tableStyleId>
              </a:tblPr>
              <a:tblGrid>
                <a:gridCol w="3703590">
                  <a:extLst>
                    <a:ext uri="{9D8B030D-6E8A-4147-A177-3AD203B41FA5}">
                      <a16:colId xmlns:a16="http://schemas.microsoft.com/office/drawing/2014/main" val="20000"/>
                    </a:ext>
                  </a:extLst>
                </a:gridCol>
              </a:tblGrid>
              <a:tr h="276379">
                <a:tc>
                  <a:txBody>
                    <a:bodyPr/>
                    <a:lstStyle/>
                    <a:p>
                      <a:endParaRPr lang="es-ES_tradnl" sz="1300" b="0" i="0" dirty="0">
                        <a:latin typeface="Calibri" panose="020F0502020204030204" pitchFamily="34" charset="0"/>
                      </a:endParaRPr>
                    </a:p>
                  </a:txBody>
                  <a:tcPr marL="68149" marR="68149" marT="34074" marB="34074">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0"/>
                  </a:ext>
                </a:extLst>
              </a:tr>
              <a:tr h="276379">
                <a:tc>
                  <a:txBody>
                    <a:bodyPr/>
                    <a:lstStyle/>
                    <a:p>
                      <a:endParaRPr lang="es-ES_tradnl" sz="1300" b="0" i="0" dirty="0">
                        <a:latin typeface="Calibri" panose="020F0502020204030204" pitchFamily="34" charset="0"/>
                      </a:endParaRPr>
                    </a:p>
                  </a:txBody>
                  <a:tcPr marL="68149" marR="68149" marT="34074" marB="34074">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r h="276379">
                <a:tc>
                  <a:txBody>
                    <a:bodyPr/>
                    <a:lstStyle/>
                    <a:p>
                      <a:endParaRPr lang="es-ES_tradnl" sz="1300" b="0" i="0" dirty="0">
                        <a:latin typeface="Calibri" panose="020F0502020204030204" pitchFamily="34" charset="0"/>
                      </a:endParaRPr>
                    </a:p>
                  </a:txBody>
                  <a:tcPr marL="68149" marR="68149" marT="34074" marB="34074">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2"/>
                  </a:ext>
                </a:extLst>
              </a:tr>
              <a:tr h="276379">
                <a:tc>
                  <a:txBody>
                    <a:bodyPr/>
                    <a:lstStyle/>
                    <a:p>
                      <a:endParaRPr lang="es-ES_tradnl" sz="1300" b="0" i="0" dirty="0">
                        <a:latin typeface="Calibri" panose="020F0502020204030204" pitchFamily="34" charset="0"/>
                      </a:endParaRPr>
                    </a:p>
                  </a:txBody>
                  <a:tcPr marL="68149" marR="68149" marT="34074" marB="34074">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3"/>
                  </a:ext>
                </a:extLst>
              </a:tr>
              <a:tr h="276379">
                <a:tc>
                  <a:txBody>
                    <a:bodyPr/>
                    <a:lstStyle/>
                    <a:p>
                      <a:endParaRPr lang="es-ES_tradnl" sz="1300" b="0" i="0" dirty="0">
                        <a:latin typeface="Calibri" panose="020F0502020204030204" pitchFamily="34" charset="0"/>
                      </a:endParaRPr>
                    </a:p>
                  </a:txBody>
                  <a:tcPr marL="68149" marR="68149" marT="34074" marB="34074">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88" name="Rectángulo 87"/>
          <p:cNvSpPr/>
          <p:nvPr/>
        </p:nvSpPr>
        <p:spPr>
          <a:xfrm>
            <a:off x="3948308" y="4187115"/>
            <a:ext cx="151123" cy="45719"/>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5" name="CuadroTexto 34"/>
          <p:cNvSpPr txBox="1"/>
          <p:nvPr/>
        </p:nvSpPr>
        <p:spPr>
          <a:xfrm rot="17222798">
            <a:off x="3841194" y="4788005"/>
            <a:ext cx="977450"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Errores de texto</a:t>
            </a:r>
            <a:endParaRPr lang="es-ES_tradnl" sz="1050" dirty="0">
              <a:latin typeface="Calibri" charset="0"/>
              <a:ea typeface="Calibri" charset="0"/>
              <a:cs typeface="Calibri" charset="0"/>
            </a:endParaRPr>
          </a:p>
        </p:txBody>
      </p:sp>
      <p:sp>
        <p:nvSpPr>
          <p:cNvPr id="32" name="CuadroTexto 31"/>
          <p:cNvSpPr txBox="1"/>
          <p:nvPr/>
        </p:nvSpPr>
        <p:spPr>
          <a:xfrm rot="17222798">
            <a:off x="3707880" y="4730723"/>
            <a:ext cx="857621"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ganancia</a:t>
            </a:r>
            <a:endParaRPr lang="es-ES_tradnl" sz="1050" dirty="0">
              <a:latin typeface="Calibri" charset="0"/>
              <a:ea typeface="Calibri" charset="0"/>
              <a:cs typeface="Calibri" charset="0"/>
            </a:endParaRPr>
          </a:p>
        </p:txBody>
      </p:sp>
      <p:sp>
        <p:nvSpPr>
          <p:cNvPr id="30" name="CuadroTexto 29"/>
          <p:cNvSpPr txBox="1"/>
          <p:nvPr/>
        </p:nvSpPr>
        <p:spPr>
          <a:xfrm rot="17222798">
            <a:off x="3509249" y="4730723"/>
            <a:ext cx="857621"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tintas</a:t>
            </a:r>
            <a:endParaRPr lang="es-ES_tradnl" sz="1050" dirty="0">
              <a:latin typeface="Calibri" charset="0"/>
              <a:ea typeface="Calibri" charset="0"/>
              <a:cs typeface="Calibri" charset="0"/>
            </a:endParaRPr>
          </a:p>
        </p:txBody>
      </p:sp>
      <p:sp>
        <p:nvSpPr>
          <p:cNvPr id="26" name="CuadroTexto 25"/>
          <p:cNvSpPr txBox="1"/>
          <p:nvPr/>
        </p:nvSpPr>
        <p:spPr>
          <a:xfrm rot="17222798">
            <a:off x="3319902" y="4575658"/>
            <a:ext cx="533240" cy="153888"/>
          </a:xfrm>
          <a:prstGeom prst="rect">
            <a:avLst/>
          </a:prstGeom>
          <a:noFill/>
        </p:spPr>
        <p:txBody>
          <a:bodyPr wrap="square" lIns="0" tIns="0" rIns="0" bIns="0" rtlCol="0">
            <a:spAutoFit/>
          </a:bodyPr>
          <a:lstStyle/>
          <a:p>
            <a:pPr algn="r"/>
            <a:r>
              <a:rPr lang="es-ES_tradnl" sz="1000">
                <a:latin typeface="Calibri" charset="0"/>
                <a:ea typeface="Calibri" charset="0"/>
                <a:cs typeface="Calibri" charset="0"/>
              </a:rPr>
              <a:t>papel</a:t>
            </a:r>
            <a:endParaRPr lang="es-ES_tradnl" sz="1050" dirty="0">
              <a:latin typeface="Calibri" charset="0"/>
              <a:ea typeface="Calibri" charset="0"/>
              <a:cs typeface="Calibri" charset="0"/>
            </a:endParaRPr>
          </a:p>
        </p:txBody>
      </p:sp>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0" y="921866"/>
            <a:ext cx="7825951" cy="1262974"/>
          </a:xfrm>
          <a:prstGeom prst="rect">
            <a:avLst/>
          </a:prstGeom>
        </p:spPr>
        <p:txBody>
          <a:bodyPr wrap="square" lIns="0" tIns="0" rIns="0" bIns="46800">
            <a:spAutoFit/>
          </a:bodyPr>
          <a:lstStyle/>
          <a:p>
            <a:pPr marL="223838" indent="-223838">
              <a:spcAft>
                <a:spcPts val="600"/>
              </a:spcAft>
              <a:buFont typeface="+mj-lt"/>
              <a:buAutoNum type="arabicPeriod" startAt="5"/>
            </a:pPr>
            <a:r>
              <a:rPr lang="en-US" sz="1600" b="1" dirty="0">
                <a:solidFill>
                  <a:srgbClr val="714FA0"/>
                </a:solidFill>
                <a:latin typeface="Calibri" charset="0"/>
                <a:ea typeface="Calibri" charset="0"/>
                <a:cs typeface="Calibri" charset="0"/>
              </a:rPr>
              <a:t>DIAGRAMA DE PARETO</a:t>
            </a:r>
          </a:p>
          <a:p>
            <a:pPr marL="223838">
              <a:spcAft>
                <a:spcPts val="0"/>
              </a:spcAft>
            </a:pPr>
            <a:r>
              <a:rPr lang="es-ES" sz="1600" b="1" dirty="0">
                <a:latin typeface="Calibri" charset="0"/>
                <a:ea typeface="Calibri" charset="0"/>
                <a:cs typeface="Calibri" charset="0"/>
              </a:rPr>
              <a:t>Descripción:</a:t>
            </a:r>
            <a:endParaRPr lang="es-PE" sz="1600" b="1" dirty="0">
              <a:latin typeface="Calibri" charset="0"/>
              <a:ea typeface="Calibri" charset="0"/>
              <a:cs typeface="Calibri" charset="0"/>
            </a:endParaRPr>
          </a:p>
          <a:p>
            <a:pPr marL="404813" indent="-180975">
              <a:buFont typeface="Arial" charset="0"/>
              <a:buChar char="•"/>
            </a:pPr>
            <a:r>
              <a:rPr lang="es-PE" sz="1400" dirty="0">
                <a:latin typeface="Calibri" charset="0"/>
                <a:ea typeface="Calibri" charset="0"/>
                <a:cs typeface="Calibri" charset="0"/>
              </a:rPr>
              <a:t>Un diagrama de Pareto es una gráfica de barras. El largo de las barras representa la frecuencia o el costo, o el tiempo, o el dinero, y son acomodados con barras largas a la izquierda y las barras cortas a la derecha. De esta manera el gráfico representa visualmente qué situaciones son más significativos.</a:t>
            </a:r>
          </a:p>
        </p:txBody>
      </p:sp>
      <p:sp>
        <p:nvSpPr>
          <p:cNvPr id="4" name="CuadroTexto 3"/>
          <p:cNvSpPr txBox="1"/>
          <p:nvPr/>
        </p:nvSpPr>
        <p:spPr>
          <a:xfrm>
            <a:off x="2013780" y="2229972"/>
            <a:ext cx="4632277" cy="307777"/>
          </a:xfrm>
          <a:prstGeom prst="rect">
            <a:avLst/>
          </a:prstGeom>
          <a:noFill/>
        </p:spPr>
        <p:txBody>
          <a:bodyPr wrap="square" rtlCol="0">
            <a:spAutoFit/>
          </a:bodyPr>
          <a:lstStyle/>
          <a:p>
            <a:pPr algn="ctr"/>
            <a:r>
              <a:rPr lang="es-ES_tradnl" sz="1400" b="1" dirty="0">
                <a:latin typeface="Calibri" charset="0"/>
                <a:ea typeface="Calibri" charset="0"/>
                <a:cs typeface="Calibri" charset="0"/>
              </a:rPr>
              <a:t>Diagrama Pareto nº reclamaciones empresa gráfica</a:t>
            </a:r>
          </a:p>
        </p:txBody>
      </p:sp>
      <p:sp>
        <p:nvSpPr>
          <p:cNvPr id="8" name="CuadroTexto 7"/>
          <p:cNvSpPr txBox="1"/>
          <p:nvPr/>
        </p:nvSpPr>
        <p:spPr>
          <a:xfrm>
            <a:off x="1498804" y="4436344"/>
            <a:ext cx="896780" cy="184666"/>
          </a:xfrm>
          <a:prstGeom prst="rect">
            <a:avLst/>
          </a:prstGeom>
          <a:noFill/>
        </p:spPr>
        <p:txBody>
          <a:bodyPr wrap="square" lIns="0" tIns="0" rIns="0" bIns="0" rtlCol="0">
            <a:spAutoFit/>
          </a:bodyPr>
          <a:lstStyle/>
          <a:p>
            <a:pPr algn="ctr"/>
            <a:r>
              <a:rPr lang="es-ES_tradnl" sz="1200" b="1">
                <a:latin typeface="Calibri" charset="0"/>
                <a:ea typeface="Calibri" charset="0"/>
                <a:cs typeface="Calibri" charset="0"/>
              </a:rPr>
              <a:t>Causas</a:t>
            </a:r>
            <a:endParaRPr lang="es-ES_tradnl" sz="1200" b="1" dirty="0">
              <a:latin typeface="Calibri" charset="0"/>
              <a:ea typeface="Calibri" charset="0"/>
              <a:cs typeface="Calibri" charset="0"/>
            </a:endParaRPr>
          </a:p>
        </p:txBody>
      </p:sp>
      <p:cxnSp>
        <p:nvCxnSpPr>
          <p:cNvPr id="10" name="Conector recto 9"/>
          <p:cNvCxnSpPr/>
          <p:nvPr/>
        </p:nvCxnSpPr>
        <p:spPr>
          <a:xfrm>
            <a:off x="2520422" y="4234713"/>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CuadroTexto 13"/>
          <p:cNvSpPr txBox="1"/>
          <p:nvPr/>
        </p:nvSpPr>
        <p:spPr>
          <a:xfrm rot="17308919">
            <a:off x="2267119" y="4555315"/>
            <a:ext cx="490380"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Arrugas</a:t>
            </a:r>
            <a:endParaRPr lang="es-ES_tradnl" sz="1050" dirty="0">
              <a:latin typeface="Calibri" charset="0"/>
              <a:ea typeface="Calibri" charset="0"/>
              <a:cs typeface="Calibri" charset="0"/>
            </a:endParaRPr>
          </a:p>
        </p:txBody>
      </p:sp>
      <p:cxnSp>
        <p:nvCxnSpPr>
          <p:cNvPr id="15" name="Conector recto 14"/>
          <p:cNvCxnSpPr/>
          <p:nvPr/>
        </p:nvCxnSpPr>
        <p:spPr>
          <a:xfrm>
            <a:off x="2733904" y="4234713"/>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2938692" y="4234713"/>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a:off x="3135143" y="4234713"/>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a:off x="3333328" y="4234713"/>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recto 19"/>
          <p:cNvCxnSpPr/>
          <p:nvPr/>
        </p:nvCxnSpPr>
        <p:spPr>
          <a:xfrm>
            <a:off x="3524259" y="4234713"/>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CuadroTexto 20"/>
          <p:cNvSpPr txBox="1"/>
          <p:nvPr/>
        </p:nvSpPr>
        <p:spPr>
          <a:xfrm rot="17500642">
            <a:off x="2510644" y="4555054"/>
            <a:ext cx="490380"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entrega</a:t>
            </a:r>
            <a:endParaRPr lang="es-ES_tradnl" sz="1050" dirty="0">
              <a:latin typeface="Calibri" charset="0"/>
              <a:ea typeface="Calibri" charset="0"/>
              <a:cs typeface="Calibri" charset="0"/>
            </a:endParaRPr>
          </a:p>
        </p:txBody>
      </p:sp>
      <p:sp>
        <p:nvSpPr>
          <p:cNvPr id="22" name="CuadroTexto 21"/>
          <p:cNvSpPr txBox="1"/>
          <p:nvPr/>
        </p:nvSpPr>
        <p:spPr>
          <a:xfrm rot="17500642">
            <a:off x="2562594" y="4662316"/>
            <a:ext cx="721230" cy="153888"/>
          </a:xfrm>
          <a:prstGeom prst="rect">
            <a:avLst/>
          </a:prstGeom>
          <a:noFill/>
        </p:spPr>
        <p:txBody>
          <a:bodyPr wrap="square" lIns="0" tIns="0" rIns="0" bIns="0" rtlCol="0">
            <a:spAutoFit/>
          </a:bodyPr>
          <a:lstStyle/>
          <a:p>
            <a:pPr algn="r"/>
            <a:r>
              <a:rPr lang="es-ES_tradnl" sz="1000">
                <a:latin typeface="Calibri" charset="0"/>
                <a:ea typeface="Calibri" charset="0"/>
                <a:cs typeface="Calibri" charset="0"/>
              </a:rPr>
              <a:t>Repintados</a:t>
            </a:r>
            <a:endParaRPr lang="es-ES_tradnl" sz="1050" dirty="0">
              <a:latin typeface="Calibri" charset="0"/>
              <a:ea typeface="Calibri" charset="0"/>
              <a:cs typeface="Calibri" charset="0"/>
            </a:endParaRPr>
          </a:p>
        </p:txBody>
      </p:sp>
      <p:sp>
        <p:nvSpPr>
          <p:cNvPr id="23" name="CuadroTexto 22"/>
          <p:cNvSpPr txBox="1"/>
          <p:nvPr/>
        </p:nvSpPr>
        <p:spPr>
          <a:xfrm rot="17500642">
            <a:off x="2911294" y="4568380"/>
            <a:ext cx="519061" cy="153888"/>
          </a:xfrm>
          <a:prstGeom prst="rect">
            <a:avLst/>
          </a:prstGeom>
          <a:noFill/>
        </p:spPr>
        <p:txBody>
          <a:bodyPr wrap="square" lIns="0" tIns="0" rIns="0" bIns="0" rtlCol="0">
            <a:spAutoFit/>
          </a:bodyPr>
          <a:lstStyle/>
          <a:p>
            <a:pPr algn="r"/>
            <a:r>
              <a:rPr lang="es-ES_tradnl" sz="1000">
                <a:latin typeface="Calibri" charset="0"/>
                <a:ea typeface="Calibri" charset="0"/>
                <a:cs typeface="Calibri" charset="0"/>
              </a:rPr>
              <a:t>Motas</a:t>
            </a:r>
            <a:endParaRPr lang="es-ES_tradnl" sz="1050" dirty="0">
              <a:latin typeface="Calibri" charset="0"/>
              <a:ea typeface="Calibri" charset="0"/>
              <a:cs typeface="Calibri" charset="0"/>
            </a:endParaRPr>
          </a:p>
        </p:txBody>
      </p:sp>
      <p:cxnSp>
        <p:nvCxnSpPr>
          <p:cNvPr id="24" name="Conector recto 23"/>
          <p:cNvCxnSpPr/>
          <p:nvPr/>
        </p:nvCxnSpPr>
        <p:spPr>
          <a:xfrm>
            <a:off x="3731641" y="4234713"/>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CuadroTexto 24"/>
          <p:cNvSpPr txBox="1"/>
          <p:nvPr/>
        </p:nvSpPr>
        <p:spPr>
          <a:xfrm rot="17500642">
            <a:off x="2798648" y="4772339"/>
            <a:ext cx="958023" cy="153888"/>
          </a:xfrm>
          <a:prstGeom prst="rect">
            <a:avLst/>
          </a:prstGeom>
          <a:noFill/>
        </p:spPr>
        <p:txBody>
          <a:bodyPr wrap="square" lIns="0" tIns="0" rIns="0" bIns="0" rtlCol="0">
            <a:spAutoFit/>
          </a:bodyPr>
          <a:lstStyle/>
          <a:p>
            <a:pPr algn="r"/>
            <a:r>
              <a:rPr lang="es-ES_tradnl" sz="1000">
                <a:latin typeface="Calibri" charset="0"/>
                <a:ea typeface="Calibri" charset="0"/>
                <a:cs typeface="Calibri" charset="0"/>
              </a:rPr>
              <a:t>Encuademación</a:t>
            </a:r>
            <a:endParaRPr lang="es-ES_tradnl" sz="1050" dirty="0">
              <a:latin typeface="Calibri" charset="0"/>
              <a:ea typeface="Calibri" charset="0"/>
              <a:cs typeface="Calibri" charset="0"/>
            </a:endParaRPr>
          </a:p>
        </p:txBody>
      </p:sp>
      <p:cxnSp>
        <p:nvCxnSpPr>
          <p:cNvPr id="28" name="Conector recto 27"/>
          <p:cNvCxnSpPr/>
          <p:nvPr/>
        </p:nvCxnSpPr>
        <p:spPr>
          <a:xfrm>
            <a:off x="3933661" y="4234713"/>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CuadroTexto 28"/>
          <p:cNvSpPr txBox="1"/>
          <p:nvPr/>
        </p:nvSpPr>
        <p:spPr>
          <a:xfrm rot="17222798">
            <a:off x="3309696" y="4730723"/>
            <a:ext cx="857621" cy="153888"/>
          </a:xfrm>
          <a:prstGeom prst="rect">
            <a:avLst/>
          </a:prstGeom>
          <a:noFill/>
        </p:spPr>
        <p:txBody>
          <a:bodyPr wrap="square" lIns="0" tIns="0" rIns="0" bIns="0" rtlCol="0">
            <a:spAutoFit/>
          </a:bodyPr>
          <a:lstStyle/>
          <a:p>
            <a:pPr algn="r"/>
            <a:r>
              <a:rPr lang="es-ES_tradnl" sz="1000">
                <a:latin typeface="Calibri" charset="0"/>
                <a:ea typeface="Calibri" charset="0"/>
                <a:cs typeface="Calibri" charset="0"/>
              </a:rPr>
              <a:t>Los acabados</a:t>
            </a:r>
            <a:endParaRPr lang="es-ES_tradnl" sz="1050" dirty="0">
              <a:latin typeface="Calibri" charset="0"/>
              <a:ea typeface="Calibri" charset="0"/>
              <a:cs typeface="Calibri" charset="0"/>
            </a:endParaRPr>
          </a:p>
        </p:txBody>
      </p:sp>
      <p:cxnSp>
        <p:nvCxnSpPr>
          <p:cNvPr id="31" name="Conector recto 30"/>
          <p:cNvCxnSpPr/>
          <p:nvPr/>
        </p:nvCxnSpPr>
        <p:spPr>
          <a:xfrm>
            <a:off x="4129155" y="4234713"/>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Conector recto 32"/>
          <p:cNvCxnSpPr/>
          <p:nvPr/>
        </p:nvCxnSpPr>
        <p:spPr>
          <a:xfrm>
            <a:off x="4335169" y="4234713"/>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Conector recto 33"/>
          <p:cNvCxnSpPr/>
          <p:nvPr/>
        </p:nvCxnSpPr>
        <p:spPr>
          <a:xfrm>
            <a:off x="4537899" y="4234713"/>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Conector recto 37"/>
          <p:cNvCxnSpPr/>
          <p:nvPr/>
        </p:nvCxnSpPr>
        <p:spPr>
          <a:xfrm>
            <a:off x="4752996" y="4234713"/>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Conector recto 39"/>
          <p:cNvCxnSpPr/>
          <p:nvPr/>
        </p:nvCxnSpPr>
        <p:spPr>
          <a:xfrm>
            <a:off x="4956074" y="4234713"/>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Conector recto 41"/>
          <p:cNvCxnSpPr/>
          <p:nvPr/>
        </p:nvCxnSpPr>
        <p:spPr>
          <a:xfrm>
            <a:off x="5162136" y="4234713"/>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Conector recto 43"/>
          <p:cNvCxnSpPr/>
          <p:nvPr/>
        </p:nvCxnSpPr>
        <p:spPr>
          <a:xfrm>
            <a:off x="5368198" y="4234713"/>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CuadroTexto 44"/>
          <p:cNvSpPr txBox="1"/>
          <p:nvPr/>
        </p:nvSpPr>
        <p:spPr>
          <a:xfrm rot="17222798">
            <a:off x="4031974" y="4788005"/>
            <a:ext cx="977450" cy="153888"/>
          </a:xfrm>
          <a:prstGeom prst="rect">
            <a:avLst/>
          </a:prstGeom>
          <a:noFill/>
        </p:spPr>
        <p:txBody>
          <a:bodyPr wrap="square" lIns="0" tIns="0" rIns="0" bIns="0" rtlCol="0">
            <a:spAutoFit/>
          </a:bodyPr>
          <a:lstStyle/>
          <a:p>
            <a:pPr algn="r"/>
            <a:r>
              <a:rPr lang="es-ES_tradnl" sz="1000">
                <a:latin typeface="Calibri" charset="0"/>
                <a:ea typeface="Calibri" charset="0"/>
                <a:cs typeface="Calibri" charset="0"/>
              </a:rPr>
              <a:t>montaje</a:t>
            </a:r>
            <a:endParaRPr lang="es-ES_tradnl" sz="1050" dirty="0">
              <a:latin typeface="Calibri" charset="0"/>
              <a:ea typeface="Calibri" charset="0"/>
              <a:cs typeface="Calibri" charset="0"/>
            </a:endParaRPr>
          </a:p>
        </p:txBody>
      </p:sp>
      <p:sp>
        <p:nvSpPr>
          <p:cNvPr id="46" name="CuadroTexto 45"/>
          <p:cNvSpPr txBox="1"/>
          <p:nvPr/>
        </p:nvSpPr>
        <p:spPr>
          <a:xfrm rot="17222798">
            <a:off x="4244181" y="4788005"/>
            <a:ext cx="977450"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Facturación</a:t>
            </a:r>
            <a:endParaRPr lang="es-ES_tradnl" sz="1050" dirty="0">
              <a:latin typeface="Calibri" charset="0"/>
              <a:ea typeface="Calibri" charset="0"/>
              <a:cs typeface="Calibri" charset="0"/>
            </a:endParaRPr>
          </a:p>
        </p:txBody>
      </p:sp>
      <p:sp>
        <p:nvSpPr>
          <p:cNvPr id="47" name="CuadroTexto 46"/>
          <p:cNvSpPr txBox="1"/>
          <p:nvPr/>
        </p:nvSpPr>
        <p:spPr>
          <a:xfrm rot="17222798">
            <a:off x="4451224" y="4788005"/>
            <a:ext cx="977450"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Errores de corte</a:t>
            </a:r>
            <a:endParaRPr lang="es-ES_tradnl" sz="1050" dirty="0">
              <a:latin typeface="Calibri" charset="0"/>
              <a:ea typeface="Calibri" charset="0"/>
              <a:cs typeface="Calibri" charset="0"/>
            </a:endParaRPr>
          </a:p>
        </p:txBody>
      </p:sp>
      <p:sp>
        <p:nvSpPr>
          <p:cNvPr id="48" name="CuadroTexto 47"/>
          <p:cNvSpPr txBox="1"/>
          <p:nvPr/>
        </p:nvSpPr>
        <p:spPr>
          <a:xfrm rot="17222798">
            <a:off x="4660798" y="4788005"/>
            <a:ext cx="977450"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registro</a:t>
            </a:r>
            <a:endParaRPr lang="es-ES_tradnl" sz="1050" dirty="0">
              <a:latin typeface="Calibri" charset="0"/>
              <a:ea typeface="Calibri" charset="0"/>
              <a:cs typeface="Calibri" charset="0"/>
            </a:endParaRPr>
          </a:p>
        </p:txBody>
      </p:sp>
      <p:cxnSp>
        <p:nvCxnSpPr>
          <p:cNvPr id="50" name="Conector recto 49"/>
          <p:cNvCxnSpPr/>
          <p:nvPr/>
        </p:nvCxnSpPr>
        <p:spPr>
          <a:xfrm>
            <a:off x="5580364" y="4234713"/>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Conector recto 51"/>
          <p:cNvCxnSpPr/>
          <p:nvPr/>
        </p:nvCxnSpPr>
        <p:spPr>
          <a:xfrm>
            <a:off x="5787015" y="4238729"/>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6" name="Conector recto 55"/>
          <p:cNvCxnSpPr/>
          <p:nvPr/>
        </p:nvCxnSpPr>
        <p:spPr>
          <a:xfrm>
            <a:off x="5993665" y="4238729"/>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7" name="CuadroTexto 56"/>
          <p:cNvSpPr txBox="1"/>
          <p:nvPr/>
        </p:nvSpPr>
        <p:spPr>
          <a:xfrm rot="17222798">
            <a:off x="4862100" y="4788005"/>
            <a:ext cx="977450"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imágenes</a:t>
            </a:r>
            <a:endParaRPr lang="es-ES_tradnl" sz="1050" dirty="0">
              <a:latin typeface="Calibri" charset="0"/>
              <a:ea typeface="Calibri" charset="0"/>
              <a:cs typeface="Calibri" charset="0"/>
            </a:endParaRPr>
          </a:p>
        </p:txBody>
      </p:sp>
      <p:sp>
        <p:nvSpPr>
          <p:cNvPr id="58" name="CuadroTexto 57"/>
          <p:cNvSpPr txBox="1"/>
          <p:nvPr/>
        </p:nvSpPr>
        <p:spPr>
          <a:xfrm rot="17222798">
            <a:off x="5088065" y="4788005"/>
            <a:ext cx="977450" cy="153888"/>
          </a:xfrm>
          <a:prstGeom prst="rect">
            <a:avLst/>
          </a:prstGeom>
          <a:noFill/>
        </p:spPr>
        <p:txBody>
          <a:bodyPr wrap="square" lIns="0" tIns="0" rIns="0" bIns="0" rtlCol="0">
            <a:spAutoFit/>
          </a:bodyPr>
          <a:lstStyle/>
          <a:p>
            <a:pPr algn="r"/>
            <a:r>
              <a:rPr lang="es-ES_tradnl" sz="1000">
                <a:latin typeface="Calibri" charset="0"/>
                <a:ea typeface="Calibri" charset="0"/>
                <a:cs typeface="Calibri" charset="0"/>
              </a:rPr>
              <a:t>color</a:t>
            </a:r>
            <a:endParaRPr lang="es-ES_tradnl" sz="1050" dirty="0">
              <a:latin typeface="Calibri" charset="0"/>
              <a:ea typeface="Calibri" charset="0"/>
              <a:cs typeface="Calibri" charset="0"/>
            </a:endParaRPr>
          </a:p>
        </p:txBody>
      </p:sp>
      <p:sp>
        <p:nvSpPr>
          <p:cNvPr id="59" name="CuadroTexto 58"/>
          <p:cNvSpPr txBox="1"/>
          <p:nvPr/>
        </p:nvSpPr>
        <p:spPr>
          <a:xfrm rot="17222798">
            <a:off x="5437705" y="4654713"/>
            <a:ext cx="698616"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transporte</a:t>
            </a:r>
            <a:endParaRPr lang="es-ES_tradnl" sz="1050" dirty="0">
              <a:latin typeface="Calibri" charset="0"/>
              <a:ea typeface="Calibri" charset="0"/>
              <a:cs typeface="Calibri" charset="0"/>
            </a:endParaRPr>
          </a:p>
        </p:txBody>
      </p:sp>
      <p:cxnSp>
        <p:nvCxnSpPr>
          <p:cNvPr id="61" name="Conector recto 60"/>
          <p:cNvCxnSpPr/>
          <p:nvPr/>
        </p:nvCxnSpPr>
        <p:spPr>
          <a:xfrm>
            <a:off x="6203489" y="4238729"/>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2" name="CuadroTexto 61"/>
          <p:cNvSpPr txBox="1"/>
          <p:nvPr/>
        </p:nvSpPr>
        <p:spPr>
          <a:xfrm>
            <a:off x="6202712" y="4150074"/>
            <a:ext cx="347302"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0%</a:t>
            </a:r>
            <a:endParaRPr lang="es-ES_tradnl" sz="1200" dirty="0">
              <a:latin typeface="Calibri" charset="0"/>
              <a:ea typeface="Calibri" charset="0"/>
              <a:cs typeface="Calibri" charset="0"/>
            </a:endParaRPr>
          </a:p>
        </p:txBody>
      </p:sp>
      <p:sp>
        <p:nvSpPr>
          <p:cNvPr id="63" name="CuadroTexto 62"/>
          <p:cNvSpPr txBox="1"/>
          <p:nvPr/>
        </p:nvSpPr>
        <p:spPr>
          <a:xfrm>
            <a:off x="6202712" y="3870674"/>
            <a:ext cx="347302"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20%</a:t>
            </a:r>
            <a:endParaRPr lang="es-ES_tradnl" sz="1200" dirty="0">
              <a:latin typeface="Calibri" charset="0"/>
              <a:ea typeface="Calibri" charset="0"/>
              <a:cs typeface="Calibri" charset="0"/>
            </a:endParaRPr>
          </a:p>
        </p:txBody>
      </p:sp>
      <p:sp>
        <p:nvSpPr>
          <p:cNvPr id="64" name="CuadroTexto 63"/>
          <p:cNvSpPr txBox="1"/>
          <p:nvPr/>
        </p:nvSpPr>
        <p:spPr>
          <a:xfrm>
            <a:off x="6202712" y="3599663"/>
            <a:ext cx="347302"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40</a:t>
            </a:r>
            <a:r>
              <a:rPr lang="es-ES_tradnl" sz="1100" dirty="0">
                <a:latin typeface="Calibri" charset="0"/>
                <a:ea typeface="Calibri" charset="0"/>
                <a:cs typeface="Calibri" charset="0"/>
              </a:rPr>
              <a:t>%</a:t>
            </a:r>
            <a:endParaRPr lang="es-ES_tradnl" sz="1200" dirty="0">
              <a:latin typeface="Calibri" charset="0"/>
              <a:ea typeface="Calibri" charset="0"/>
              <a:cs typeface="Calibri" charset="0"/>
            </a:endParaRPr>
          </a:p>
        </p:txBody>
      </p:sp>
      <p:sp>
        <p:nvSpPr>
          <p:cNvPr id="65" name="CuadroTexto 64"/>
          <p:cNvSpPr txBox="1"/>
          <p:nvPr/>
        </p:nvSpPr>
        <p:spPr>
          <a:xfrm>
            <a:off x="6202712" y="3318590"/>
            <a:ext cx="347302"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60</a:t>
            </a:r>
            <a:r>
              <a:rPr lang="es-ES_tradnl" sz="1100" dirty="0">
                <a:latin typeface="Calibri" charset="0"/>
                <a:ea typeface="Calibri" charset="0"/>
                <a:cs typeface="Calibri" charset="0"/>
              </a:rPr>
              <a:t>%</a:t>
            </a:r>
            <a:endParaRPr lang="es-ES_tradnl" sz="1200" dirty="0">
              <a:latin typeface="Calibri" charset="0"/>
              <a:ea typeface="Calibri" charset="0"/>
              <a:cs typeface="Calibri" charset="0"/>
            </a:endParaRPr>
          </a:p>
        </p:txBody>
      </p:sp>
      <p:sp>
        <p:nvSpPr>
          <p:cNvPr id="66" name="CuadroTexto 65"/>
          <p:cNvSpPr txBox="1"/>
          <p:nvPr/>
        </p:nvSpPr>
        <p:spPr>
          <a:xfrm>
            <a:off x="6202712" y="3046486"/>
            <a:ext cx="347302"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80%</a:t>
            </a:r>
            <a:endParaRPr lang="es-ES_tradnl" sz="1200" dirty="0">
              <a:latin typeface="Calibri" charset="0"/>
              <a:ea typeface="Calibri" charset="0"/>
              <a:cs typeface="Calibri" charset="0"/>
            </a:endParaRPr>
          </a:p>
        </p:txBody>
      </p:sp>
      <p:sp>
        <p:nvSpPr>
          <p:cNvPr id="67" name="CuadroTexto 66"/>
          <p:cNvSpPr txBox="1"/>
          <p:nvPr/>
        </p:nvSpPr>
        <p:spPr>
          <a:xfrm>
            <a:off x="6202712" y="2768179"/>
            <a:ext cx="347302"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100%</a:t>
            </a:r>
            <a:endParaRPr lang="es-ES_tradnl" sz="1200" dirty="0">
              <a:latin typeface="Calibri" charset="0"/>
              <a:ea typeface="Calibri" charset="0"/>
              <a:cs typeface="Calibri" charset="0"/>
            </a:endParaRPr>
          </a:p>
        </p:txBody>
      </p:sp>
      <p:sp>
        <p:nvSpPr>
          <p:cNvPr id="68" name="CuadroTexto 67"/>
          <p:cNvSpPr txBox="1"/>
          <p:nvPr/>
        </p:nvSpPr>
        <p:spPr>
          <a:xfrm>
            <a:off x="6247738" y="2581340"/>
            <a:ext cx="776901" cy="153888"/>
          </a:xfrm>
          <a:prstGeom prst="rect">
            <a:avLst/>
          </a:prstGeom>
          <a:noFill/>
        </p:spPr>
        <p:txBody>
          <a:bodyPr wrap="square" lIns="0" tIns="0" rIns="0" bIns="0" rtlCol="0">
            <a:spAutoFit/>
          </a:bodyPr>
          <a:lstStyle/>
          <a:p>
            <a:pPr algn="ctr"/>
            <a:r>
              <a:rPr lang="es-ES_tradnl" sz="1000" dirty="0">
                <a:latin typeface="Calibri" charset="0"/>
                <a:ea typeface="Calibri" charset="0"/>
                <a:cs typeface="Calibri" charset="0"/>
              </a:rPr>
              <a:t>% acumulado</a:t>
            </a:r>
            <a:endParaRPr lang="es-ES_tradnl" sz="1050" dirty="0">
              <a:latin typeface="Calibri" charset="0"/>
              <a:ea typeface="Calibri" charset="0"/>
              <a:cs typeface="Calibri" charset="0"/>
            </a:endParaRPr>
          </a:p>
        </p:txBody>
      </p:sp>
      <p:sp>
        <p:nvSpPr>
          <p:cNvPr id="69" name="CuadroTexto 68"/>
          <p:cNvSpPr txBox="1"/>
          <p:nvPr/>
        </p:nvSpPr>
        <p:spPr>
          <a:xfrm>
            <a:off x="1718469" y="2581340"/>
            <a:ext cx="999983" cy="153888"/>
          </a:xfrm>
          <a:prstGeom prst="rect">
            <a:avLst/>
          </a:prstGeom>
          <a:noFill/>
        </p:spPr>
        <p:txBody>
          <a:bodyPr wrap="square" lIns="0" tIns="0" rIns="0" bIns="0" rtlCol="0">
            <a:spAutoFit/>
          </a:bodyPr>
          <a:lstStyle/>
          <a:p>
            <a:pPr algn="ctr"/>
            <a:r>
              <a:rPr lang="es-ES_tradnl" sz="1000">
                <a:latin typeface="Calibri" charset="0"/>
                <a:ea typeface="Calibri" charset="0"/>
                <a:cs typeface="Calibri" charset="0"/>
              </a:rPr>
              <a:t>Nº reclamaciones</a:t>
            </a:r>
            <a:endParaRPr lang="es-ES_tradnl" sz="1050" dirty="0">
              <a:latin typeface="Calibri" charset="0"/>
              <a:ea typeface="Calibri" charset="0"/>
              <a:cs typeface="Calibri" charset="0"/>
            </a:endParaRPr>
          </a:p>
        </p:txBody>
      </p:sp>
      <p:sp>
        <p:nvSpPr>
          <p:cNvPr id="70" name="CuadroTexto 69"/>
          <p:cNvSpPr txBox="1"/>
          <p:nvPr/>
        </p:nvSpPr>
        <p:spPr>
          <a:xfrm>
            <a:off x="2082210" y="3870674"/>
            <a:ext cx="347302"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87</a:t>
            </a:r>
            <a:endParaRPr lang="es-ES_tradnl" sz="1200" dirty="0">
              <a:latin typeface="Calibri" charset="0"/>
              <a:ea typeface="Calibri" charset="0"/>
              <a:cs typeface="Calibri" charset="0"/>
            </a:endParaRPr>
          </a:p>
        </p:txBody>
      </p:sp>
      <p:sp>
        <p:nvSpPr>
          <p:cNvPr id="71" name="CuadroTexto 70"/>
          <p:cNvSpPr txBox="1"/>
          <p:nvPr/>
        </p:nvSpPr>
        <p:spPr>
          <a:xfrm>
            <a:off x="2082210" y="3599663"/>
            <a:ext cx="347302"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187</a:t>
            </a:r>
            <a:endParaRPr lang="es-ES_tradnl" sz="1200" dirty="0">
              <a:latin typeface="Calibri" charset="0"/>
              <a:ea typeface="Calibri" charset="0"/>
              <a:cs typeface="Calibri" charset="0"/>
            </a:endParaRPr>
          </a:p>
        </p:txBody>
      </p:sp>
      <p:sp>
        <p:nvSpPr>
          <p:cNvPr id="72" name="CuadroTexto 71"/>
          <p:cNvSpPr txBox="1"/>
          <p:nvPr/>
        </p:nvSpPr>
        <p:spPr>
          <a:xfrm>
            <a:off x="2082210" y="3318590"/>
            <a:ext cx="347302"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287</a:t>
            </a:r>
            <a:endParaRPr lang="es-ES_tradnl" sz="1200" dirty="0">
              <a:latin typeface="Calibri" charset="0"/>
              <a:ea typeface="Calibri" charset="0"/>
              <a:cs typeface="Calibri" charset="0"/>
            </a:endParaRPr>
          </a:p>
        </p:txBody>
      </p:sp>
      <p:sp>
        <p:nvSpPr>
          <p:cNvPr id="73" name="CuadroTexto 72"/>
          <p:cNvSpPr txBox="1"/>
          <p:nvPr/>
        </p:nvSpPr>
        <p:spPr>
          <a:xfrm>
            <a:off x="2082210" y="3046486"/>
            <a:ext cx="347302"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387</a:t>
            </a:r>
            <a:endParaRPr lang="es-ES_tradnl" sz="1200" dirty="0">
              <a:latin typeface="Calibri" charset="0"/>
              <a:ea typeface="Calibri" charset="0"/>
              <a:cs typeface="Calibri" charset="0"/>
            </a:endParaRPr>
          </a:p>
        </p:txBody>
      </p:sp>
      <p:sp>
        <p:nvSpPr>
          <p:cNvPr id="74" name="CuadroTexto 73"/>
          <p:cNvSpPr txBox="1"/>
          <p:nvPr/>
        </p:nvSpPr>
        <p:spPr>
          <a:xfrm>
            <a:off x="2082210" y="2768179"/>
            <a:ext cx="347302"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487</a:t>
            </a:r>
            <a:endParaRPr lang="es-ES_tradnl" sz="1200" dirty="0">
              <a:latin typeface="Calibri" charset="0"/>
              <a:ea typeface="Calibri" charset="0"/>
              <a:cs typeface="Calibri" charset="0"/>
            </a:endParaRPr>
          </a:p>
        </p:txBody>
      </p:sp>
      <p:cxnSp>
        <p:nvCxnSpPr>
          <p:cNvPr id="78" name="Conector recto 77"/>
          <p:cNvCxnSpPr>
            <a:endCxn id="66" idx="1"/>
          </p:cNvCxnSpPr>
          <p:nvPr/>
        </p:nvCxnSpPr>
        <p:spPr>
          <a:xfrm>
            <a:off x="2805095" y="3131124"/>
            <a:ext cx="3397617" cy="1"/>
          </a:xfrm>
          <a:prstGeom prst="line">
            <a:avLst/>
          </a:prstGeom>
          <a:ln w="28575">
            <a:solidFill>
              <a:srgbClr val="EE4639"/>
            </a:solidFill>
          </a:ln>
        </p:spPr>
        <p:style>
          <a:lnRef idx="1">
            <a:schemeClr val="accent1"/>
          </a:lnRef>
          <a:fillRef idx="0">
            <a:schemeClr val="accent1"/>
          </a:fillRef>
          <a:effectRef idx="0">
            <a:schemeClr val="accent1"/>
          </a:effectRef>
          <a:fontRef idx="minor">
            <a:schemeClr val="tx1"/>
          </a:fontRef>
        </p:style>
      </p:cxnSp>
      <p:sp>
        <p:nvSpPr>
          <p:cNvPr id="81" name="Rectángulo 80"/>
          <p:cNvSpPr/>
          <p:nvPr/>
        </p:nvSpPr>
        <p:spPr>
          <a:xfrm>
            <a:off x="2546164" y="3826158"/>
            <a:ext cx="151123" cy="400327"/>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2" name="Rectángulo 81"/>
          <p:cNvSpPr/>
          <p:nvPr/>
        </p:nvSpPr>
        <p:spPr>
          <a:xfrm>
            <a:off x="2765052" y="3898900"/>
            <a:ext cx="151123" cy="327585"/>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3" name="Rectángulo 82"/>
          <p:cNvSpPr/>
          <p:nvPr/>
        </p:nvSpPr>
        <p:spPr>
          <a:xfrm>
            <a:off x="2962382" y="4000500"/>
            <a:ext cx="151123" cy="225985"/>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4" name="Rectángulo 83"/>
          <p:cNvSpPr/>
          <p:nvPr/>
        </p:nvSpPr>
        <p:spPr>
          <a:xfrm>
            <a:off x="3155485" y="4056210"/>
            <a:ext cx="151123" cy="170275"/>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5" name="Rectángulo 84"/>
          <p:cNvSpPr/>
          <p:nvPr/>
        </p:nvSpPr>
        <p:spPr>
          <a:xfrm>
            <a:off x="3348705" y="4148315"/>
            <a:ext cx="151123" cy="78170"/>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6" name="Rectángulo 85"/>
          <p:cNvSpPr/>
          <p:nvPr/>
        </p:nvSpPr>
        <p:spPr>
          <a:xfrm>
            <a:off x="3548047" y="4160245"/>
            <a:ext cx="151123" cy="66240"/>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7" name="Rectángulo 86"/>
          <p:cNvSpPr/>
          <p:nvPr/>
        </p:nvSpPr>
        <p:spPr>
          <a:xfrm>
            <a:off x="3751952" y="4180765"/>
            <a:ext cx="151123" cy="45719"/>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9" name="Rectángulo 88"/>
          <p:cNvSpPr/>
          <p:nvPr/>
        </p:nvSpPr>
        <p:spPr>
          <a:xfrm>
            <a:off x="4151736" y="4187115"/>
            <a:ext cx="151123" cy="45719"/>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0" name="Rectángulo 89"/>
          <p:cNvSpPr/>
          <p:nvPr/>
        </p:nvSpPr>
        <p:spPr>
          <a:xfrm>
            <a:off x="4360768" y="4187115"/>
            <a:ext cx="151123" cy="45719"/>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1" name="Rectángulo 90"/>
          <p:cNvSpPr/>
          <p:nvPr/>
        </p:nvSpPr>
        <p:spPr>
          <a:xfrm>
            <a:off x="4572000" y="4187115"/>
            <a:ext cx="151123" cy="45719"/>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2" name="Rectángulo 91"/>
          <p:cNvSpPr/>
          <p:nvPr/>
        </p:nvSpPr>
        <p:spPr>
          <a:xfrm>
            <a:off x="4774210" y="4187115"/>
            <a:ext cx="151123" cy="45719"/>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3" name="Rectángulo 92"/>
          <p:cNvSpPr/>
          <p:nvPr/>
        </p:nvSpPr>
        <p:spPr>
          <a:xfrm>
            <a:off x="4978687" y="4187115"/>
            <a:ext cx="151123" cy="45719"/>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4" name="Rectángulo 93"/>
          <p:cNvSpPr/>
          <p:nvPr/>
        </p:nvSpPr>
        <p:spPr>
          <a:xfrm>
            <a:off x="5185602" y="4187115"/>
            <a:ext cx="151123" cy="45719"/>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5" name="Rectángulo 94"/>
          <p:cNvSpPr/>
          <p:nvPr/>
        </p:nvSpPr>
        <p:spPr>
          <a:xfrm>
            <a:off x="5395152" y="4187115"/>
            <a:ext cx="151123" cy="45719"/>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6" name="Rectángulo 95"/>
          <p:cNvSpPr/>
          <p:nvPr/>
        </p:nvSpPr>
        <p:spPr>
          <a:xfrm>
            <a:off x="5600518" y="4174415"/>
            <a:ext cx="151123" cy="45719"/>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Elipse 4"/>
          <p:cNvSpPr/>
          <p:nvPr/>
        </p:nvSpPr>
        <p:spPr>
          <a:xfrm>
            <a:off x="2586613" y="3788182"/>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5" name="Elipse 74"/>
          <p:cNvSpPr/>
          <p:nvPr/>
        </p:nvSpPr>
        <p:spPr>
          <a:xfrm>
            <a:off x="2811689" y="3599663"/>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7" name="Elipse 76"/>
          <p:cNvSpPr/>
          <p:nvPr/>
        </p:nvSpPr>
        <p:spPr>
          <a:xfrm>
            <a:off x="2996306" y="3370760"/>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9" name="Elipse 78"/>
          <p:cNvSpPr/>
          <p:nvPr/>
        </p:nvSpPr>
        <p:spPr>
          <a:xfrm>
            <a:off x="3184097" y="3189857"/>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0" name="Elipse 79"/>
          <p:cNvSpPr/>
          <p:nvPr/>
        </p:nvSpPr>
        <p:spPr>
          <a:xfrm>
            <a:off x="3404738" y="3122896"/>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7" name="Elipse 96"/>
          <p:cNvSpPr/>
          <p:nvPr/>
        </p:nvSpPr>
        <p:spPr>
          <a:xfrm>
            <a:off x="3588433" y="3046486"/>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8" name="Elipse 97"/>
          <p:cNvSpPr/>
          <p:nvPr/>
        </p:nvSpPr>
        <p:spPr>
          <a:xfrm>
            <a:off x="3801607" y="3014663"/>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9" name="Elipse 98"/>
          <p:cNvSpPr/>
          <p:nvPr/>
        </p:nvSpPr>
        <p:spPr>
          <a:xfrm>
            <a:off x="3997963" y="2990654"/>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0" name="Elipse 99"/>
          <p:cNvSpPr/>
          <p:nvPr/>
        </p:nvSpPr>
        <p:spPr>
          <a:xfrm>
            <a:off x="4201391" y="2976057"/>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1" name="Elipse 100"/>
          <p:cNvSpPr/>
          <p:nvPr/>
        </p:nvSpPr>
        <p:spPr>
          <a:xfrm>
            <a:off x="4410423" y="2966532"/>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2" name="Elipse 101"/>
          <p:cNvSpPr/>
          <p:nvPr/>
        </p:nvSpPr>
        <p:spPr>
          <a:xfrm>
            <a:off x="4619455" y="2947482"/>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3" name="Elipse 102"/>
          <p:cNvSpPr/>
          <p:nvPr/>
        </p:nvSpPr>
        <p:spPr>
          <a:xfrm>
            <a:off x="4818032" y="2931607"/>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4" name="Elipse 103"/>
          <p:cNvSpPr/>
          <p:nvPr/>
        </p:nvSpPr>
        <p:spPr>
          <a:xfrm>
            <a:off x="5028342" y="2915732"/>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5" name="Elipse 104"/>
          <p:cNvSpPr/>
          <p:nvPr/>
        </p:nvSpPr>
        <p:spPr>
          <a:xfrm>
            <a:off x="5238652" y="2912557"/>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6" name="Elipse 105"/>
          <p:cNvSpPr/>
          <p:nvPr/>
        </p:nvSpPr>
        <p:spPr>
          <a:xfrm>
            <a:off x="5444807" y="2896085"/>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7" name="Elipse 106"/>
          <p:cNvSpPr/>
          <p:nvPr/>
        </p:nvSpPr>
        <p:spPr>
          <a:xfrm>
            <a:off x="5650173" y="2877702"/>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8" name="Elipse 107"/>
          <p:cNvSpPr/>
          <p:nvPr/>
        </p:nvSpPr>
        <p:spPr>
          <a:xfrm>
            <a:off x="5865746" y="2855913"/>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9" name="Elipse 108"/>
          <p:cNvSpPr/>
          <p:nvPr/>
        </p:nvSpPr>
        <p:spPr>
          <a:xfrm>
            <a:off x="6073324" y="2830007"/>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76" name="Conector recto 75"/>
          <p:cNvCxnSpPr/>
          <p:nvPr/>
        </p:nvCxnSpPr>
        <p:spPr>
          <a:xfrm>
            <a:off x="3441647" y="2682576"/>
            <a:ext cx="21272" cy="2018796"/>
          </a:xfrm>
          <a:prstGeom prst="line">
            <a:avLst/>
          </a:prstGeom>
          <a:ln w="28575">
            <a:solidFill>
              <a:srgbClr val="EE4639"/>
            </a:solidFill>
          </a:ln>
        </p:spPr>
        <p:style>
          <a:lnRef idx="1">
            <a:schemeClr val="accent1"/>
          </a:lnRef>
          <a:fillRef idx="0">
            <a:schemeClr val="accent1"/>
          </a:fillRef>
          <a:effectRef idx="0">
            <a:schemeClr val="accent1"/>
          </a:effectRef>
          <a:fontRef idx="minor">
            <a:schemeClr val="tx1"/>
          </a:fontRef>
        </p:style>
      </p:cxnSp>
      <p:sp>
        <p:nvSpPr>
          <p:cNvPr id="110" name="CuadroTexto 109">
            <a:extLst>
              <a:ext uri="{FF2B5EF4-FFF2-40B4-BE49-F238E27FC236}">
                <a16:creationId xmlns:a16="http://schemas.microsoft.com/office/drawing/2014/main" id="{2CC7FC12-73AB-BD47-9487-254A584E4924}"/>
              </a:ext>
            </a:extLst>
          </p:cNvPr>
          <p:cNvSpPr txBox="1"/>
          <p:nvPr/>
        </p:nvSpPr>
        <p:spPr>
          <a:xfrm rot="17222798">
            <a:off x="5613667" y="4654713"/>
            <a:ext cx="698616"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Varios</a:t>
            </a:r>
            <a:endParaRPr lang="es-ES_tradnl" sz="1050" dirty="0">
              <a:latin typeface="Calibri" charset="0"/>
              <a:ea typeface="Calibri" charset="0"/>
              <a:cs typeface="Calibri" charset="0"/>
            </a:endParaRPr>
          </a:p>
        </p:txBody>
      </p:sp>
      <p:cxnSp>
        <p:nvCxnSpPr>
          <p:cNvPr id="11" name="Conector recto 10">
            <a:extLst>
              <a:ext uri="{FF2B5EF4-FFF2-40B4-BE49-F238E27FC236}">
                <a16:creationId xmlns:a16="http://schemas.microsoft.com/office/drawing/2014/main" id="{541AA87F-3BBE-9E48-984C-172E46790555}"/>
              </a:ext>
            </a:extLst>
          </p:cNvPr>
          <p:cNvCxnSpPr>
            <a:cxnSpLocks/>
          </p:cNvCxnSpPr>
          <p:nvPr/>
        </p:nvCxnSpPr>
        <p:spPr>
          <a:xfrm flipH="1">
            <a:off x="2502816" y="3833935"/>
            <a:ext cx="101704" cy="398899"/>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34681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0" y="921866"/>
            <a:ext cx="7825951" cy="293478"/>
          </a:xfrm>
          <a:prstGeom prst="rect">
            <a:avLst/>
          </a:prstGeom>
        </p:spPr>
        <p:txBody>
          <a:bodyPr wrap="square" lIns="0" tIns="0" rIns="0" bIns="46800">
            <a:spAutoFit/>
          </a:bodyPr>
          <a:lstStyle/>
          <a:p>
            <a:pPr marL="223838" indent="-223838">
              <a:spcAft>
                <a:spcPts val="600"/>
              </a:spcAft>
              <a:buFont typeface="+mj-lt"/>
              <a:buAutoNum type="arabicPeriod" startAt="5"/>
            </a:pPr>
            <a:r>
              <a:rPr lang="en-US" sz="1600" b="1" dirty="0">
                <a:solidFill>
                  <a:srgbClr val="714FA0"/>
                </a:solidFill>
                <a:latin typeface="Calibri" charset="0"/>
                <a:ea typeface="Calibri" charset="0"/>
                <a:cs typeface="Calibri" charset="0"/>
              </a:rPr>
              <a:t>DIAGRAMA DE PARETO</a:t>
            </a:r>
          </a:p>
        </p:txBody>
      </p:sp>
      <p:sp>
        <p:nvSpPr>
          <p:cNvPr id="4" name="Rectángulo redondeado 3"/>
          <p:cNvSpPr/>
          <p:nvPr/>
        </p:nvSpPr>
        <p:spPr>
          <a:xfrm>
            <a:off x="1070910" y="2065275"/>
            <a:ext cx="2276458" cy="2135533"/>
          </a:xfrm>
          <a:prstGeom prst="roundRect">
            <a:avLst>
              <a:gd name="adj" fmla="val 365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pPr lvl="0"/>
            <a:r>
              <a:rPr lang="es-PE" sz="1400" dirty="0">
                <a:latin typeface="Calibri" charset="0"/>
                <a:ea typeface="Calibri" charset="0"/>
                <a:cs typeface="Calibri" charset="0"/>
              </a:rPr>
              <a:t>Es parecido al histograma o gráfico de barras. Las barras están dispuestas en orden decreciente de magnitud de izquierda a derecha a lo largo del eje x. </a:t>
            </a:r>
          </a:p>
        </p:txBody>
      </p:sp>
      <p:sp>
        <p:nvSpPr>
          <p:cNvPr id="5" name="Rectángulo redondeado 4"/>
          <p:cNvSpPr/>
          <p:nvPr/>
        </p:nvSpPr>
        <p:spPr>
          <a:xfrm>
            <a:off x="3433770" y="2065275"/>
            <a:ext cx="2276458" cy="2135533"/>
          </a:xfrm>
          <a:prstGeom prst="roundRect">
            <a:avLst>
              <a:gd name="adj" fmla="val 365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pPr lvl="0"/>
            <a:r>
              <a:rPr lang="es-PE" sz="1400" dirty="0">
                <a:latin typeface="Calibri" charset="0"/>
                <a:ea typeface="Calibri" charset="0"/>
                <a:cs typeface="Calibri" charset="0"/>
              </a:rPr>
              <a:t>El uso fundamental del diagrama de Pareto en la mejora de la calidad es el orden de los factores que contribuyen a una deficiencia de la calidad. </a:t>
            </a:r>
          </a:p>
        </p:txBody>
      </p:sp>
      <p:sp>
        <p:nvSpPr>
          <p:cNvPr id="6" name="Rectángulo redondeado 5"/>
          <p:cNvSpPr/>
          <p:nvPr/>
        </p:nvSpPr>
        <p:spPr>
          <a:xfrm>
            <a:off x="5796631" y="2065275"/>
            <a:ext cx="2276458" cy="2135533"/>
          </a:xfrm>
          <a:prstGeom prst="roundRect">
            <a:avLst>
              <a:gd name="adj" fmla="val 365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pPr lvl="0"/>
            <a:r>
              <a:rPr lang="es-PE" sz="1400" dirty="0">
                <a:latin typeface="Calibri" charset="0"/>
                <a:ea typeface="Calibri" charset="0"/>
                <a:cs typeface="Calibri" charset="0"/>
              </a:rPr>
              <a:t>El propósito de la tabla es para identificar cuál de los problemas deben ser trabajados prioritariamente y cómo gran parte del problema total se resolverá al corregir uno de los problemas identificados.</a:t>
            </a:r>
          </a:p>
        </p:txBody>
      </p:sp>
    </p:spTree>
    <p:extLst>
      <p:ext uri="{BB962C8B-B14F-4D97-AF65-F5344CB8AC3E}">
        <p14:creationId xmlns:p14="http://schemas.microsoft.com/office/powerpoint/2010/main" val="1994914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0" y="921866"/>
            <a:ext cx="7825951" cy="293478"/>
          </a:xfrm>
          <a:prstGeom prst="rect">
            <a:avLst/>
          </a:prstGeom>
        </p:spPr>
        <p:txBody>
          <a:bodyPr wrap="square" lIns="0" tIns="0" rIns="0" bIns="46800">
            <a:spAutoFit/>
          </a:bodyPr>
          <a:lstStyle/>
          <a:p>
            <a:pPr marL="223838" indent="-223838">
              <a:spcAft>
                <a:spcPts val="600"/>
              </a:spcAft>
              <a:buFont typeface="+mj-lt"/>
              <a:buAutoNum type="arabicPeriod" startAt="5"/>
            </a:pPr>
            <a:r>
              <a:rPr lang="en-US" sz="1600" b="1" dirty="0">
                <a:solidFill>
                  <a:srgbClr val="714FA0"/>
                </a:solidFill>
                <a:latin typeface="Calibri" charset="0"/>
                <a:ea typeface="Calibri" charset="0"/>
                <a:cs typeface="Calibri" charset="0"/>
              </a:rPr>
              <a:t>DIAGRAMA DE PARETO</a:t>
            </a:r>
          </a:p>
        </p:txBody>
      </p:sp>
      <p:graphicFrame>
        <p:nvGraphicFramePr>
          <p:cNvPr id="7" name="Tabla 6"/>
          <p:cNvGraphicFramePr>
            <a:graphicFrameLocks noGrp="1"/>
          </p:cNvGraphicFramePr>
          <p:nvPr>
            <p:extLst>
              <p:ext uri="{D42A27DB-BD31-4B8C-83A1-F6EECF244321}">
                <p14:modId xmlns:p14="http://schemas.microsoft.com/office/powerpoint/2010/main" val="3984349525"/>
              </p:ext>
            </p:extLst>
          </p:nvPr>
        </p:nvGraphicFramePr>
        <p:xfrm>
          <a:off x="1212118" y="1441441"/>
          <a:ext cx="6719764" cy="3792547"/>
        </p:xfrm>
        <a:graphic>
          <a:graphicData uri="http://schemas.openxmlformats.org/drawingml/2006/table">
            <a:tbl>
              <a:tblPr firstRow="1" bandRow="1">
                <a:tableStyleId>{5C22544A-7EE6-4342-B048-85BDC9FD1C3A}</a:tableStyleId>
              </a:tblPr>
              <a:tblGrid>
                <a:gridCol w="2032354">
                  <a:extLst>
                    <a:ext uri="{9D8B030D-6E8A-4147-A177-3AD203B41FA5}">
                      <a16:colId xmlns:a16="http://schemas.microsoft.com/office/drawing/2014/main" val="20000"/>
                    </a:ext>
                  </a:extLst>
                </a:gridCol>
                <a:gridCol w="550416">
                  <a:extLst>
                    <a:ext uri="{9D8B030D-6E8A-4147-A177-3AD203B41FA5}">
                      <a16:colId xmlns:a16="http://schemas.microsoft.com/office/drawing/2014/main" val="20001"/>
                    </a:ext>
                  </a:extLst>
                </a:gridCol>
                <a:gridCol w="541537">
                  <a:extLst>
                    <a:ext uri="{9D8B030D-6E8A-4147-A177-3AD203B41FA5}">
                      <a16:colId xmlns:a16="http://schemas.microsoft.com/office/drawing/2014/main" val="20002"/>
                    </a:ext>
                  </a:extLst>
                </a:gridCol>
                <a:gridCol w="594804">
                  <a:extLst>
                    <a:ext uri="{9D8B030D-6E8A-4147-A177-3AD203B41FA5}">
                      <a16:colId xmlns:a16="http://schemas.microsoft.com/office/drawing/2014/main" val="20003"/>
                    </a:ext>
                  </a:extLst>
                </a:gridCol>
                <a:gridCol w="621437">
                  <a:extLst>
                    <a:ext uri="{9D8B030D-6E8A-4147-A177-3AD203B41FA5}">
                      <a16:colId xmlns:a16="http://schemas.microsoft.com/office/drawing/2014/main" val="20004"/>
                    </a:ext>
                  </a:extLst>
                </a:gridCol>
                <a:gridCol w="621437">
                  <a:extLst>
                    <a:ext uri="{9D8B030D-6E8A-4147-A177-3AD203B41FA5}">
                      <a16:colId xmlns:a16="http://schemas.microsoft.com/office/drawing/2014/main" val="20005"/>
                    </a:ext>
                  </a:extLst>
                </a:gridCol>
                <a:gridCol w="683581">
                  <a:extLst>
                    <a:ext uri="{9D8B030D-6E8A-4147-A177-3AD203B41FA5}">
                      <a16:colId xmlns:a16="http://schemas.microsoft.com/office/drawing/2014/main" val="20006"/>
                    </a:ext>
                  </a:extLst>
                </a:gridCol>
                <a:gridCol w="612559">
                  <a:extLst>
                    <a:ext uri="{9D8B030D-6E8A-4147-A177-3AD203B41FA5}">
                      <a16:colId xmlns:a16="http://schemas.microsoft.com/office/drawing/2014/main" val="20007"/>
                    </a:ext>
                  </a:extLst>
                </a:gridCol>
                <a:gridCol w="461639">
                  <a:extLst>
                    <a:ext uri="{9D8B030D-6E8A-4147-A177-3AD203B41FA5}">
                      <a16:colId xmlns:a16="http://schemas.microsoft.com/office/drawing/2014/main" val="20008"/>
                    </a:ext>
                  </a:extLst>
                </a:gridCol>
              </a:tblGrid>
              <a:tr h="309051">
                <a:tc rowSpan="2">
                  <a:txBody>
                    <a:bodyPr/>
                    <a:lstStyle/>
                    <a:p>
                      <a:pPr marL="88900" indent="0">
                        <a:tabLst/>
                      </a:pPr>
                      <a:r>
                        <a:rPr lang="es-ES_tradnl" sz="1100" dirty="0">
                          <a:latin typeface="Calibri" charset="0"/>
                          <a:ea typeface="Calibri" charset="0"/>
                          <a:cs typeface="Calibri" charset="0"/>
                        </a:rPr>
                        <a:t>Tipos de Defecto/</a:t>
                      </a:r>
                      <a:r>
                        <a:rPr lang="es-ES_tradnl" sz="1100" baseline="0" dirty="0">
                          <a:latin typeface="Calibri" charset="0"/>
                          <a:ea typeface="Calibri" charset="0"/>
                          <a:cs typeface="Calibri" charset="0"/>
                        </a:rPr>
                        <a:t> </a:t>
                      </a:r>
                      <a:br>
                        <a:rPr lang="es-ES_tradnl" sz="1100" baseline="0" dirty="0">
                          <a:latin typeface="Calibri" charset="0"/>
                          <a:ea typeface="Calibri" charset="0"/>
                          <a:cs typeface="Calibri" charset="0"/>
                        </a:rPr>
                      </a:br>
                      <a:r>
                        <a:rPr lang="es-ES_tradnl" sz="1100" baseline="0" dirty="0">
                          <a:latin typeface="Calibri" charset="0"/>
                          <a:ea typeface="Calibri" charset="0"/>
                          <a:cs typeface="Calibri" charset="0"/>
                        </a:rPr>
                        <a:t>Ocurrencia de eventos</a:t>
                      </a:r>
                      <a:endParaRPr lang="es-ES_tradnl" sz="1100" dirty="0">
                        <a:latin typeface="Calibri" charset="0"/>
                        <a:ea typeface="Calibri" charset="0"/>
                        <a:cs typeface="Calibri" charset="0"/>
                      </a:endParaRP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C24E"/>
                    </a:solidFill>
                  </a:tcPr>
                </a:tc>
                <a:tc gridSpan="7">
                  <a:txBody>
                    <a:bodyPr/>
                    <a:lstStyle/>
                    <a:p>
                      <a:pPr algn="ctr"/>
                      <a:r>
                        <a:rPr lang="es-ES_tradnl" sz="1100" dirty="0">
                          <a:solidFill>
                            <a:schemeClr val="bg1"/>
                          </a:solidFill>
                          <a:latin typeface="Calibri" charset="0"/>
                          <a:ea typeface="Calibri" charset="0"/>
                          <a:cs typeface="Calibri" charset="0"/>
                        </a:rPr>
                        <a:t>Días</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E4639"/>
                    </a:solidFill>
                  </a:tcPr>
                </a:tc>
                <a:tc hMerge="1">
                  <a:txBody>
                    <a:bodyPr/>
                    <a:lstStyle/>
                    <a:p>
                      <a:endParaRPr lang="es-ES_tradnl" sz="1100" dirty="0">
                        <a:latin typeface="Calibri" charset="0"/>
                        <a:ea typeface="Calibri" charset="0"/>
                        <a:cs typeface="Calibri" charset="0"/>
                      </a:endParaRPr>
                    </a:p>
                  </a:txBody>
                  <a:tcPr marL="10277" marR="10277" marT="5139" marB="5139">
                    <a:lnB w="12700" cap="flat" cmpd="sng" algn="ctr">
                      <a:solidFill>
                        <a:schemeClr val="bg1">
                          <a:lumMod val="65000"/>
                        </a:schemeClr>
                      </a:solidFill>
                      <a:prstDash val="solid"/>
                      <a:round/>
                      <a:headEnd type="none" w="med" len="med"/>
                      <a:tailEnd type="none" w="med" len="med"/>
                    </a:lnB>
                  </a:tcPr>
                </a:tc>
                <a:tc hMerge="1">
                  <a:txBody>
                    <a:bodyPr/>
                    <a:lstStyle/>
                    <a:p>
                      <a:endParaRPr lang="es-ES_tradnl" sz="1100" dirty="0">
                        <a:latin typeface="Calibri" charset="0"/>
                        <a:ea typeface="Calibri" charset="0"/>
                        <a:cs typeface="Calibri" charset="0"/>
                      </a:endParaRPr>
                    </a:p>
                  </a:txBody>
                  <a:tcPr marL="10277" marR="10277" marT="5139" marB="5139">
                    <a:lnB w="12700" cap="flat" cmpd="sng" algn="ctr">
                      <a:solidFill>
                        <a:schemeClr val="bg1">
                          <a:lumMod val="65000"/>
                        </a:schemeClr>
                      </a:solidFill>
                      <a:prstDash val="solid"/>
                      <a:round/>
                      <a:headEnd type="none" w="med" len="med"/>
                      <a:tailEnd type="none" w="med" len="med"/>
                    </a:lnB>
                  </a:tcPr>
                </a:tc>
                <a:tc hMerge="1">
                  <a:txBody>
                    <a:bodyPr/>
                    <a:lstStyle/>
                    <a:p>
                      <a:endParaRPr lang="es-ES_tradnl" sz="1100" dirty="0">
                        <a:latin typeface="Calibri" charset="0"/>
                        <a:ea typeface="Calibri" charset="0"/>
                        <a:cs typeface="Calibri" charset="0"/>
                      </a:endParaRPr>
                    </a:p>
                  </a:txBody>
                  <a:tcPr marL="10277" marR="10277" marT="5139" marB="5139">
                    <a:lnB w="12700" cap="flat" cmpd="sng" algn="ctr">
                      <a:solidFill>
                        <a:schemeClr val="bg1">
                          <a:lumMod val="65000"/>
                        </a:schemeClr>
                      </a:solidFill>
                      <a:prstDash val="solid"/>
                      <a:round/>
                      <a:headEnd type="none" w="med" len="med"/>
                      <a:tailEnd type="none" w="med" len="med"/>
                    </a:lnB>
                  </a:tcPr>
                </a:tc>
                <a:tc hMerge="1">
                  <a:txBody>
                    <a:bodyPr/>
                    <a:lstStyle/>
                    <a:p>
                      <a:endParaRPr lang="es-ES_tradnl" sz="1100" dirty="0">
                        <a:latin typeface="Calibri" charset="0"/>
                        <a:ea typeface="Calibri" charset="0"/>
                        <a:cs typeface="Calibri" charset="0"/>
                      </a:endParaRPr>
                    </a:p>
                  </a:txBody>
                  <a:tcPr marL="10277" marR="10277" marT="5139" marB="5139">
                    <a:lnB w="12700" cap="flat" cmpd="sng" algn="ctr">
                      <a:solidFill>
                        <a:schemeClr val="bg1">
                          <a:lumMod val="65000"/>
                        </a:schemeClr>
                      </a:solidFill>
                      <a:prstDash val="solid"/>
                      <a:round/>
                      <a:headEnd type="none" w="med" len="med"/>
                      <a:tailEnd type="none" w="med" len="med"/>
                    </a:lnB>
                  </a:tcPr>
                </a:tc>
                <a:tc hMerge="1">
                  <a:txBody>
                    <a:bodyPr/>
                    <a:lstStyle/>
                    <a:p>
                      <a:endParaRPr lang="es-ES_tradnl" sz="1100" dirty="0">
                        <a:latin typeface="Calibri" charset="0"/>
                        <a:ea typeface="Calibri" charset="0"/>
                        <a:cs typeface="Calibri" charset="0"/>
                      </a:endParaRPr>
                    </a:p>
                  </a:txBody>
                  <a:tcPr marL="10277" marR="10277" marT="5139" marB="5139">
                    <a:lnB w="12700" cap="flat" cmpd="sng" algn="ctr">
                      <a:solidFill>
                        <a:schemeClr val="bg1">
                          <a:lumMod val="65000"/>
                        </a:schemeClr>
                      </a:solidFill>
                      <a:prstDash val="solid"/>
                      <a:round/>
                      <a:headEnd type="none" w="med" len="med"/>
                      <a:tailEnd type="none" w="med" len="med"/>
                    </a:lnB>
                  </a:tcPr>
                </a:tc>
                <a:tc hMerge="1">
                  <a:txBody>
                    <a:bodyPr/>
                    <a:lstStyle/>
                    <a:p>
                      <a:endParaRPr lang="es-ES_tradnl" sz="1100" dirty="0">
                        <a:latin typeface="Calibri" charset="0"/>
                        <a:ea typeface="Calibri" charset="0"/>
                        <a:cs typeface="Calibri" charset="0"/>
                      </a:endParaRPr>
                    </a:p>
                  </a:txBody>
                  <a:tcPr marL="10277" marR="10277" marT="5139" marB="5139">
                    <a:lnB w="12700" cap="flat" cmpd="sng" algn="ctr">
                      <a:solidFill>
                        <a:schemeClr val="bg1">
                          <a:lumMod val="65000"/>
                        </a:schemeClr>
                      </a:solidFill>
                      <a:prstDash val="solid"/>
                      <a:round/>
                      <a:headEnd type="none" w="med" len="med"/>
                      <a:tailEnd type="none" w="med" len="med"/>
                    </a:lnB>
                  </a:tcPr>
                </a:tc>
                <a:tc rowSpan="2">
                  <a:txBody>
                    <a:bodyPr/>
                    <a:lstStyle/>
                    <a:p>
                      <a:pPr algn="ctr"/>
                      <a:r>
                        <a:rPr lang="es-ES_tradnl" sz="1100" dirty="0">
                          <a:latin typeface="Calibri" charset="0"/>
                          <a:ea typeface="Calibri" charset="0"/>
                          <a:cs typeface="Calibri" charset="0"/>
                        </a:rPr>
                        <a:t>TOTAL</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808799"/>
                    </a:solidFill>
                  </a:tcPr>
                </a:tc>
                <a:extLst>
                  <a:ext uri="{0D108BD9-81ED-4DB2-BD59-A6C34878D82A}">
                    <a16:rowId xmlns:a16="http://schemas.microsoft.com/office/drawing/2014/main" val="10000"/>
                  </a:ext>
                </a:extLst>
              </a:tr>
              <a:tr h="309051">
                <a:tc vMerge="1">
                  <a:txBody>
                    <a:bodyPr/>
                    <a:lstStyle/>
                    <a:p>
                      <a:endParaRPr lang="es-ES_tradnl"/>
                    </a:p>
                  </a:txBody>
                  <a:tcPr/>
                </a:tc>
                <a:tc>
                  <a:txBody>
                    <a:bodyPr/>
                    <a:lstStyle/>
                    <a:p>
                      <a:pPr algn="ctr"/>
                      <a:r>
                        <a:rPr lang="es-ES_tradnl" sz="1100" dirty="0">
                          <a:solidFill>
                            <a:schemeClr val="bg1"/>
                          </a:solidFill>
                          <a:latin typeface="Calibri" charset="0"/>
                          <a:ea typeface="Calibri" charset="0"/>
                          <a:cs typeface="Calibri" charset="0"/>
                        </a:rPr>
                        <a:t>Lunes</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E4639"/>
                    </a:solidFill>
                  </a:tcPr>
                </a:tc>
                <a:tc>
                  <a:txBody>
                    <a:bodyPr/>
                    <a:lstStyle/>
                    <a:p>
                      <a:pPr algn="ctr"/>
                      <a:r>
                        <a:rPr lang="es-ES_tradnl" sz="1100" dirty="0">
                          <a:solidFill>
                            <a:schemeClr val="bg1"/>
                          </a:solidFill>
                          <a:latin typeface="Calibri" charset="0"/>
                          <a:ea typeface="Calibri" charset="0"/>
                          <a:cs typeface="Calibri" charset="0"/>
                        </a:rPr>
                        <a:t>Martes</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E4639"/>
                    </a:solidFill>
                  </a:tcPr>
                </a:tc>
                <a:tc>
                  <a:txBody>
                    <a:bodyPr/>
                    <a:lstStyle/>
                    <a:p>
                      <a:pPr algn="ctr"/>
                      <a:r>
                        <a:rPr lang="es-ES_tradnl" sz="1100" dirty="0">
                          <a:solidFill>
                            <a:schemeClr val="bg1"/>
                          </a:solidFill>
                          <a:latin typeface="Calibri" charset="0"/>
                          <a:ea typeface="Calibri" charset="0"/>
                          <a:cs typeface="Calibri" charset="0"/>
                        </a:rPr>
                        <a:t>Miércoles</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E4639"/>
                    </a:solidFill>
                  </a:tcPr>
                </a:tc>
                <a:tc>
                  <a:txBody>
                    <a:bodyPr/>
                    <a:lstStyle/>
                    <a:p>
                      <a:pPr algn="ctr"/>
                      <a:r>
                        <a:rPr lang="es-ES_tradnl" sz="1100" dirty="0">
                          <a:solidFill>
                            <a:schemeClr val="bg1"/>
                          </a:solidFill>
                          <a:latin typeface="Calibri" charset="0"/>
                          <a:ea typeface="Calibri" charset="0"/>
                          <a:cs typeface="Calibri" charset="0"/>
                        </a:rPr>
                        <a:t>Jueves</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E4639"/>
                    </a:solidFill>
                  </a:tcPr>
                </a:tc>
                <a:tc>
                  <a:txBody>
                    <a:bodyPr/>
                    <a:lstStyle/>
                    <a:p>
                      <a:pPr algn="ctr"/>
                      <a:r>
                        <a:rPr lang="es-ES_tradnl" sz="1100" dirty="0">
                          <a:solidFill>
                            <a:schemeClr val="bg1"/>
                          </a:solidFill>
                          <a:latin typeface="Calibri" charset="0"/>
                          <a:ea typeface="Calibri" charset="0"/>
                          <a:cs typeface="Calibri" charset="0"/>
                        </a:rPr>
                        <a:t>Viernes</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E4639"/>
                    </a:solidFill>
                  </a:tcPr>
                </a:tc>
                <a:tc>
                  <a:txBody>
                    <a:bodyPr/>
                    <a:lstStyle/>
                    <a:p>
                      <a:pPr algn="ctr"/>
                      <a:r>
                        <a:rPr lang="es-ES_tradnl" sz="1100" dirty="0">
                          <a:solidFill>
                            <a:schemeClr val="bg1"/>
                          </a:solidFill>
                          <a:latin typeface="Calibri" charset="0"/>
                          <a:ea typeface="Calibri" charset="0"/>
                          <a:cs typeface="Calibri" charset="0"/>
                        </a:rPr>
                        <a:t>Sábado</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E4639"/>
                    </a:solidFill>
                  </a:tcPr>
                </a:tc>
                <a:tc>
                  <a:txBody>
                    <a:bodyPr/>
                    <a:lstStyle/>
                    <a:p>
                      <a:pPr algn="ctr"/>
                      <a:r>
                        <a:rPr lang="es-ES_tradnl" sz="1100" dirty="0">
                          <a:solidFill>
                            <a:schemeClr val="bg1"/>
                          </a:solidFill>
                          <a:latin typeface="Calibri" charset="0"/>
                          <a:ea typeface="Calibri" charset="0"/>
                          <a:cs typeface="Calibri" charset="0"/>
                        </a:rPr>
                        <a:t>Domingo</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E4639"/>
                    </a:solidFill>
                  </a:tcPr>
                </a:tc>
                <a:tc vMerge="1">
                  <a:txBody>
                    <a:bodyPr/>
                    <a:lstStyle/>
                    <a:p>
                      <a:endParaRPr lang="es-ES_tradnl"/>
                    </a:p>
                  </a:txBody>
                  <a:tcPr/>
                </a:tc>
                <a:extLst>
                  <a:ext uri="{0D108BD9-81ED-4DB2-BD59-A6C34878D82A}">
                    <a16:rowId xmlns:a16="http://schemas.microsoft.com/office/drawing/2014/main" val="10001"/>
                  </a:ext>
                </a:extLst>
              </a:tr>
              <a:tr h="280191">
                <a:tc>
                  <a:txBody>
                    <a:bodyPr/>
                    <a:lstStyle/>
                    <a:p>
                      <a:pPr marL="0" indent="88900">
                        <a:tabLst/>
                      </a:pPr>
                      <a:r>
                        <a:rPr lang="es-ES_tradnl" sz="1100" dirty="0">
                          <a:solidFill>
                            <a:schemeClr val="tx1"/>
                          </a:solidFill>
                          <a:latin typeface="Calibri" charset="0"/>
                          <a:ea typeface="Calibri" charset="0"/>
                          <a:cs typeface="Calibri" charset="0"/>
                        </a:rPr>
                        <a:t>Mesas sucias</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3</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4</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9</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9</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26</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2"/>
                  </a:ext>
                </a:extLst>
              </a:tr>
              <a:tr h="317952">
                <a:tc>
                  <a:txBody>
                    <a:bodyPr/>
                    <a:lstStyle/>
                    <a:p>
                      <a:pPr marL="0" indent="88900">
                        <a:tabLst/>
                      </a:pPr>
                      <a:r>
                        <a:rPr lang="es-ES_tradnl" sz="1100" dirty="0">
                          <a:solidFill>
                            <a:schemeClr val="tx1"/>
                          </a:solidFill>
                          <a:latin typeface="Calibri" charset="0"/>
                          <a:ea typeface="Calibri" charset="0"/>
                          <a:cs typeface="Calibri" charset="0"/>
                        </a:rPr>
                        <a:t>Anfitrión no saluda</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tc>
                  <a:txBody>
                    <a:bodyPr/>
                    <a:lstStyle/>
                    <a:p>
                      <a:pPr algn="ctr"/>
                      <a:r>
                        <a:rPr lang="es-ES_tradnl" sz="1100" dirty="0">
                          <a:latin typeface="Calibri" charset="0"/>
                          <a:ea typeface="Calibri" charset="0"/>
                          <a:cs typeface="Calibri" charset="0"/>
                        </a:rPr>
                        <a:t>3</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3</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7</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8</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12</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13</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47</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3"/>
                  </a:ext>
                </a:extLst>
              </a:tr>
              <a:tr h="281921">
                <a:tc>
                  <a:txBody>
                    <a:bodyPr/>
                    <a:lstStyle/>
                    <a:p>
                      <a:pPr marL="0" indent="88900">
                        <a:tabLst/>
                      </a:pPr>
                      <a:r>
                        <a:rPr lang="es-ES_tradnl" sz="1100" dirty="0">
                          <a:solidFill>
                            <a:schemeClr val="tx1"/>
                          </a:solidFill>
                          <a:latin typeface="Calibri" charset="0"/>
                          <a:ea typeface="Calibri" charset="0"/>
                          <a:cs typeface="Calibri" charset="0"/>
                        </a:rPr>
                        <a:t>Baños sucios</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4</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9</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7</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5</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28</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4"/>
                  </a:ext>
                </a:extLst>
              </a:tr>
              <a:tr h="317952">
                <a:tc>
                  <a:txBody>
                    <a:bodyPr/>
                    <a:lstStyle/>
                    <a:p>
                      <a:pPr marL="0" indent="88900">
                        <a:tabLst/>
                      </a:pPr>
                      <a:r>
                        <a:rPr lang="es-ES_tradnl" sz="1100" dirty="0">
                          <a:solidFill>
                            <a:schemeClr val="tx1"/>
                          </a:solidFill>
                          <a:latin typeface="Calibri" charset="0"/>
                          <a:ea typeface="Calibri" charset="0"/>
                          <a:cs typeface="Calibri" charset="0"/>
                        </a:rPr>
                        <a:t>Demora con la cuenta</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5</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5"/>
                  </a:ext>
                </a:extLst>
              </a:tr>
              <a:tr h="317952">
                <a:tc>
                  <a:txBody>
                    <a:bodyPr/>
                    <a:lstStyle/>
                    <a:p>
                      <a:pPr marL="0" indent="88900">
                        <a:tabLst/>
                      </a:pPr>
                      <a:r>
                        <a:rPr lang="es-ES_tradnl" sz="1100" dirty="0">
                          <a:solidFill>
                            <a:schemeClr val="tx1"/>
                          </a:solidFill>
                          <a:latin typeface="Calibri" charset="0"/>
                          <a:ea typeface="Calibri" charset="0"/>
                          <a:cs typeface="Calibri" charset="0"/>
                        </a:rPr>
                        <a:t>No hay algún producto</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3</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2</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8</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6"/>
                  </a:ext>
                </a:extLst>
              </a:tr>
              <a:tr h="281012">
                <a:tc>
                  <a:txBody>
                    <a:bodyPr/>
                    <a:lstStyle/>
                    <a:p>
                      <a:pPr marL="0" indent="88900">
                        <a:tabLst/>
                      </a:pPr>
                      <a:r>
                        <a:rPr lang="es-ES_tradnl" sz="1100" dirty="0">
                          <a:solidFill>
                            <a:schemeClr val="tx1"/>
                          </a:solidFill>
                          <a:latin typeface="Calibri" charset="0"/>
                          <a:ea typeface="Calibri" charset="0"/>
                          <a:cs typeface="Calibri" charset="0"/>
                        </a:rPr>
                        <a:t>Demora en la preparación</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6</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7"/>
                  </a:ext>
                </a:extLst>
              </a:tr>
              <a:tr h="291662">
                <a:tc>
                  <a:txBody>
                    <a:bodyPr/>
                    <a:lstStyle/>
                    <a:p>
                      <a:pPr marL="90488" indent="0">
                        <a:tabLst/>
                      </a:pPr>
                      <a:r>
                        <a:rPr lang="es-ES_tradnl" sz="1100" dirty="0">
                          <a:solidFill>
                            <a:schemeClr val="tx1"/>
                          </a:solidFill>
                          <a:latin typeface="Calibri" charset="0"/>
                          <a:ea typeface="Calibri" charset="0"/>
                          <a:cs typeface="Calibri" charset="0"/>
                        </a:rPr>
                        <a:t>Alimentos fuera de temperatura</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8"/>
                  </a:ext>
                </a:extLst>
              </a:tr>
              <a:tr h="268014">
                <a:tc>
                  <a:txBody>
                    <a:bodyPr/>
                    <a:lstStyle/>
                    <a:p>
                      <a:pPr marL="0" indent="90488">
                        <a:tabLst/>
                      </a:pPr>
                      <a:r>
                        <a:rPr lang="es-ES_tradnl" sz="1100" dirty="0">
                          <a:solidFill>
                            <a:schemeClr val="tx1"/>
                          </a:solidFill>
                          <a:latin typeface="Calibri" charset="0"/>
                          <a:ea typeface="Calibri" charset="0"/>
                          <a:cs typeface="Calibri" charset="0"/>
                        </a:rPr>
                        <a:t>Pocos mozos</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2</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9"/>
                  </a:ext>
                </a:extLst>
              </a:tr>
              <a:tr h="291663">
                <a:tc>
                  <a:txBody>
                    <a:bodyPr/>
                    <a:lstStyle/>
                    <a:p>
                      <a:pPr marL="0" indent="90488">
                        <a:tabLst/>
                      </a:pPr>
                      <a:r>
                        <a:rPr lang="es-ES_tradnl" sz="1100" dirty="0">
                          <a:solidFill>
                            <a:schemeClr val="tx1"/>
                          </a:solidFill>
                          <a:latin typeface="Calibri" charset="0"/>
                          <a:ea typeface="Calibri" charset="0"/>
                          <a:cs typeface="Calibri" charset="0"/>
                        </a:rPr>
                        <a:t>Temperatura del ambiente</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3</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0"/>
                  </a:ext>
                </a:extLst>
              </a:tr>
              <a:tr h="291661">
                <a:tc>
                  <a:txBody>
                    <a:bodyPr/>
                    <a:lstStyle/>
                    <a:p>
                      <a:pPr marL="4763" indent="85725">
                        <a:tabLst/>
                      </a:pPr>
                      <a:r>
                        <a:rPr lang="es-ES_tradnl" sz="1100" dirty="0">
                          <a:solidFill>
                            <a:schemeClr val="tx1"/>
                          </a:solidFill>
                          <a:latin typeface="Calibri" charset="0"/>
                          <a:ea typeface="Calibri" charset="0"/>
                          <a:cs typeface="Calibri" charset="0"/>
                        </a:rPr>
                        <a:t>Volumen</a:t>
                      </a:r>
                      <a:r>
                        <a:rPr lang="es-ES_tradnl" sz="1100" baseline="0" dirty="0">
                          <a:solidFill>
                            <a:schemeClr val="tx1"/>
                          </a:solidFill>
                          <a:latin typeface="Calibri" charset="0"/>
                          <a:ea typeface="Calibri" charset="0"/>
                          <a:cs typeface="Calibri" charset="0"/>
                        </a:rPr>
                        <a:t> muy alto</a:t>
                      </a:r>
                      <a:endParaRPr lang="es-ES_tradnl" sz="1100" dirty="0">
                        <a:solidFill>
                          <a:schemeClr val="tx1"/>
                        </a:solidFill>
                        <a:latin typeface="Calibri" charset="0"/>
                        <a:ea typeface="Calibri" charset="0"/>
                        <a:cs typeface="Calibri" charset="0"/>
                      </a:endParaRP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4</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1"/>
                  </a:ext>
                </a:extLst>
              </a:tr>
              <a:tr h="234465">
                <a:tc>
                  <a:txBody>
                    <a:bodyPr/>
                    <a:lstStyle/>
                    <a:p>
                      <a:pPr marL="0" indent="88900">
                        <a:tabLst/>
                      </a:pPr>
                      <a:r>
                        <a:rPr lang="es-ES_tradnl" sz="1100" dirty="0">
                          <a:solidFill>
                            <a:schemeClr val="bg1"/>
                          </a:solidFill>
                          <a:latin typeface="Calibri" charset="0"/>
                          <a:ea typeface="Calibri" charset="0"/>
                          <a:cs typeface="Calibri" charset="0"/>
                        </a:rPr>
                        <a:t>Total</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808799"/>
                    </a:solidFill>
                  </a:tcPr>
                </a:tc>
                <a:tc>
                  <a:txBody>
                    <a:bodyPr/>
                    <a:lstStyle/>
                    <a:p>
                      <a:pPr algn="ctr"/>
                      <a:r>
                        <a:rPr lang="es-ES_tradnl" sz="1100" dirty="0">
                          <a:solidFill>
                            <a:schemeClr val="bg1"/>
                          </a:solidFill>
                          <a:latin typeface="Calibri" charset="0"/>
                          <a:ea typeface="Calibri" charset="0"/>
                          <a:cs typeface="Calibri" charset="0"/>
                        </a:rPr>
                        <a:t>9</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E4639"/>
                    </a:solidFill>
                  </a:tcPr>
                </a:tc>
                <a:tc>
                  <a:txBody>
                    <a:bodyPr/>
                    <a:lstStyle/>
                    <a:p>
                      <a:pPr algn="ctr"/>
                      <a:r>
                        <a:rPr lang="es-ES_tradnl" sz="1100" dirty="0">
                          <a:solidFill>
                            <a:schemeClr val="bg1"/>
                          </a:solidFill>
                          <a:latin typeface="Calibri" charset="0"/>
                          <a:ea typeface="Calibri" charset="0"/>
                          <a:cs typeface="Calibri" charset="0"/>
                        </a:rPr>
                        <a:t>9</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E4639"/>
                    </a:solidFill>
                  </a:tcPr>
                </a:tc>
                <a:tc>
                  <a:txBody>
                    <a:bodyPr/>
                    <a:lstStyle/>
                    <a:p>
                      <a:pPr algn="ctr"/>
                      <a:r>
                        <a:rPr lang="es-ES_tradnl" sz="1100" dirty="0">
                          <a:solidFill>
                            <a:schemeClr val="bg1"/>
                          </a:solidFill>
                          <a:latin typeface="Calibri" charset="0"/>
                          <a:ea typeface="Calibri" charset="0"/>
                          <a:cs typeface="Calibri" charset="0"/>
                        </a:rPr>
                        <a:t>13</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E4639"/>
                    </a:solidFill>
                  </a:tcPr>
                </a:tc>
                <a:tc>
                  <a:txBody>
                    <a:bodyPr/>
                    <a:lstStyle/>
                    <a:p>
                      <a:pPr algn="ctr"/>
                      <a:r>
                        <a:rPr lang="es-ES_tradnl" sz="1100" dirty="0">
                          <a:solidFill>
                            <a:schemeClr val="bg1"/>
                          </a:solidFill>
                          <a:latin typeface="Calibri" charset="0"/>
                          <a:ea typeface="Calibri" charset="0"/>
                          <a:cs typeface="Calibri" charset="0"/>
                        </a:rPr>
                        <a:t>18</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E4639"/>
                    </a:solidFill>
                  </a:tcPr>
                </a:tc>
                <a:tc>
                  <a:txBody>
                    <a:bodyPr/>
                    <a:lstStyle/>
                    <a:p>
                      <a:pPr algn="ctr"/>
                      <a:r>
                        <a:rPr lang="es-ES_tradnl" sz="1100" dirty="0">
                          <a:solidFill>
                            <a:schemeClr val="bg1"/>
                          </a:solidFill>
                          <a:latin typeface="Calibri" charset="0"/>
                          <a:ea typeface="Calibri" charset="0"/>
                          <a:cs typeface="Calibri" charset="0"/>
                        </a:rPr>
                        <a:t>20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E4639"/>
                    </a:solidFill>
                  </a:tcPr>
                </a:tc>
                <a:tc>
                  <a:txBody>
                    <a:bodyPr/>
                    <a:lstStyle/>
                    <a:p>
                      <a:pPr algn="ctr"/>
                      <a:r>
                        <a:rPr lang="es-ES_tradnl" sz="1100" dirty="0">
                          <a:solidFill>
                            <a:schemeClr val="bg1"/>
                          </a:solidFill>
                          <a:latin typeface="Calibri" charset="0"/>
                          <a:ea typeface="Calibri" charset="0"/>
                          <a:cs typeface="Calibri" charset="0"/>
                        </a:rPr>
                        <a:t>31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E4639"/>
                    </a:solidFill>
                  </a:tcPr>
                </a:tc>
                <a:tc>
                  <a:txBody>
                    <a:bodyPr/>
                    <a:lstStyle/>
                    <a:p>
                      <a:pPr algn="ctr"/>
                      <a:r>
                        <a:rPr lang="es-ES_tradnl" sz="1100" dirty="0">
                          <a:solidFill>
                            <a:schemeClr val="bg1"/>
                          </a:solidFill>
                          <a:latin typeface="Calibri" charset="0"/>
                          <a:ea typeface="Calibri" charset="0"/>
                          <a:cs typeface="Calibri" charset="0"/>
                        </a:rPr>
                        <a:t>30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E4639"/>
                    </a:solidFill>
                  </a:tcPr>
                </a:tc>
                <a:tc>
                  <a:txBody>
                    <a:bodyPr/>
                    <a:lstStyle/>
                    <a:p>
                      <a:pPr algn="ctr"/>
                      <a:r>
                        <a:rPr lang="es-ES_tradnl" sz="1100" dirty="0">
                          <a:solidFill>
                            <a:schemeClr val="bg1"/>
                          </a:solidFill>
                          <a:latin typeface="Calibri" charset="0"/>
                          <a:ea typeface="Calibri" charset="0"/>
                          <a:cs typeface="Calibri" charset="0"/>
                        </a:rPr>
                        <a:t>130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808799"/>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563955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918960" y="5364480"/>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object 7"/>
          <p:cNvSpPr txBox="1"/>
          <p:nvPr/>
        </p:nvSpPr>
        <p:spPr>
          <a:xfrm>
            <a:off x="1282299" y="918372"/>
            <a:ext cx="5255662" cy="1292662"/>
          </a:xfrm>
          <a:prstGeom prst="rect">
            <a:avLst/>
          </a:prstGeom>
        </p:spPr>
        <p:txBody>
          <a:bodyPr vert="horz" wrap="square" lIns="0" tIns="0" rIns="0" bIns="0" rtlCol="0">
            <a:spAutoFit/>
          </a:bodyPr>
          <a:lstStyle/>
          <a:p>
            <a:pPr lvl="0"/>
            <a:r>
              <a:rPr lang="es-PE" sz="1400" dirty="0">
                <a:latin typeface="Calibri" panose="020F0502020204030204" pitchFamily="34" charset="0"/>
                <a:cs typeface="Calibri" panose="020F0502020204030204" pitchFamily="34" charset="0"/>
              </a:rPr>
              <a:t>Conocer las 7 herramientas de la calidad.</a:t>
            </a:r>
          </a:p>
          <a:p>
            <a:pPr lvl="0"/>
            <a:endParaRPr lang="es-PE" sz="1400" dirty="0">
              <a:latin typeface="Calibri" panose="020F0502020204030204" pitchFamily="34" charset="0"/>
              <a:cs typeface="Calibri" panose="020F0502020204030204" pitchFamily="34" charset="0"/>
            </a:endParaRPr>
          </a:p>
          <a:p>
            <a:pPr lvl="0"/>
            <a:r>
              <a:rPr lang="es-PE" sz="1400" dirty="0">
                <a:latin typeface="Calibri" panose="020F0502020204030204" pitchFamily="34" charset="0"/>
                <a:cs typeface="Calibri" panose="020F0502020204030204" pitchFamily="34" charset="0"/>
              </a:rPr>
              <a:t>Reconocer en qué casos se puede utilizar cada una de las 7 herramientas de la calidad.</a:t>
            </a:r>
          </a:p>
          <a:p>
            <a:pPr lvl="0"/>
            <a:endParaRPr lang="es-PE" sz="1400" dirty="0">
              <a:latin typeface="Calibri" panose="020F0502020204030204" pitchFamily="34" charset="0"/>
              <a:cs typeface="Calibri" panose="020F0502020204030204" pitchFamily="34" charset="0"/>
            </a:endParaRPr>
          </a:p>
          <a:p>
            <a:pPr lvl="0"/>
            <a:r>
              <a:rPr lang="es-PE" sz="1400" dirty="0">
                <a:latin typeface="Calibri" panose="020F0502020204030204" pitchFamily="34" charset="0"/>
                <a:cs typeface="Calibri" panose="020F0502020204030204" pitchFamily="34" charset="0"/>
              </a:rPr>
              <a:t>Aplicar las 7 herramientas de la calidad en el aspecto profesional.</a:t>
            </a:r>
          </a:p>
        </p:txBody>
      </p:sp>
      <p:sp>
        <p:nvSpPr>
          <p:cNvPr id="2" name="Rectángulo 1"/>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 name="Rectángulo 8"/>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5" name="Imagen 14"/>
          <p:cNvPicPr>
            <a:picLocks noChangeAspect="1"/>
          </p:cNvPicPr>
          <p:nvPr/>
        </p:nvPicPr>
        <p:blipFill>
          <a:blip r:embed="rId3">
            <a:alphaModFix amt="42000"/>
            <a:extLst>
              <a:ext uri="{28A0092B-C50C-407E-A947-70E740481C1C}">
                <a14:useLocalDpi xmlns:a14="http://schemas.microsoft.com/office/drawing/2010/main" val="0"/>
              </a:ext>
            </a:extLst>
          </a:blip>
          <a:stretch>
            <a:fillRect/>
          </a:stretch>
        </p:blipFill>
        <p:spPr>
          <a:xfrm>
            <a:off x="6986660" y="3050921"/>
            <a:ext cx="1689027" cy="2183068"/>
          </a:xfrm>
          <a:prstGeom prst="rect">
            <a:avLst/>
          </a:prstGeom>
        </p:spPr>
      </p:pic>
      <p:pic>
        <p:nvPicPr>
          <p:cNvPr id="16" name="Imagen 15"/>
          <p:cNvPicPr>
            <a:picLocks noChangeAspect="1"/>
          </p:cNvPicPr>
          <p:nvPr/>
        </p:nvPicPr>
        <p:blipFill>
          <a:blip r:embed="rId4"/>
          <a:stretch>
            <a:fillRect/>
          </a:stretch>
        </p:blipFill>
        <p:spPr>
          <a:xfrm>
            <a:off x="1008063" y="963636"/>
            <a:ext cx="118814" cy="121369"/>
          </a:xfrm>
          <a:prstGeom prst="rect">
            <a:avLst/>
          </a:prstGeom>
        </p:spPr>
      </p:pic>
      <p:pic>
        <p:nvPicPr>
          <p:cNvPr id="19" name="Imagen 18"/>
          <p:cNvPicPr>
            <a:picLocks noChangeAspect="1"/>
          </p:cNvPicPr>
          <p:nvPr/>
        </p:nvPicPr>
        <p:blipFill>
          <a:blip r:embed="rId4"/>
          <a:stretch>
            <a:fillRect/>
          </a:stretch>
        </p:blipFill>
        <p:spPr>
          <a:xfrm>
            <a:off x="1008063" y="1394583"/>
            <a:ext cx="118814" cy="121369"/>
          </a:xfrm>
          <a:prstGeom prst="rect">
            <a:avLst/>
          </a:prstGeom>
        </p:spPr>
      </p:pic>
      <p:pic>
        <p:nvPicPr>
          <p:cNvPr id="10" name="Imagen 9"/>
          <p:cNvPicPr>
            <a:picLocks noChangeAspect="1"/>
          </p:cNvPicPr>
          <p:nvPr/>
        </p:nvPicPr>
        <p:blipFill>
          <a:blip r:embed="rId4"/>
          <a:stretch>
            <a:fillRect/>
          </a:stretch>
        </p:blipFill>
        <p:spPr>
          <a:xfrm>
            <a:off x="1008063" y="2034228"/>
            <a:ext cx="118814" cy="121369"/>
          </a:xfrm>
          <a:prstGeom prst="rect">
            <a:avLst/>
          </a:prstGeom>
        </p:spPr>
      </p:pic>
      <p:sp>
        <p:nvSpPr>
          <p:cNvPr id="11" name="Rectangle 5">
            <a:extLst>
              <a:ext uri="{FF2B5EF4-FFF2-40B4-BE49-F238E27FC236}">
                <a16:creationId xmlns:a16="http://schemas.microsoft.com/office/drawing/2014/main" id="{005A2094-C621-9244-93AF-A5202FC575A9}"/>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OBJETIVOS </a:t>
            </a:r>
          </a:p>
        </p:txBody>
      </p:sp>
    </p:spTree>
    <p:extLst>
      <p:ext uri="{BB962C8B-B14F-4D97-AF65-F5344CB8AC3E}">
        <p14:creationId xmlns:p14="http://schemas.microsoft.com/office/powerpoint/2010/main" val="979015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0" y="921866"/>
            <a:ext cx="7825951" cy="616644"/>
          </a:xfrm>
          <a:prstGeom prst="rect">
            <a:avLst/>
          </a:prstGeom>
        </p:spPr>
        <p:txBody>
          <a:bodyPr wrap="square" lIns="0" tIns="0" rIns="0" bIns="46800">
            <a:spAutoFit/>
          </a:bodyPr>
          <a:lstStyle/>
          <a:p>
            <a:pPr marL="223838" indent="-223838">
              <a:spcAft>
                <a:spcPts val="600"/>
              </a:spcAft>
              <a:buFont typeface="+mj-lt"/>
              <a:buAutoNum type="arabicPeriod" startAt="5"/>
            </a:pPr>
            <a:r>
              <a:rPr lang="en-US" sz="1600" b="1" dirty="0">
                <a:solidFill>
                  <a:srgbClr val="714FA0"/>
                </a:solidFill>
                <a:latin typeface="Calibri" charset="0"/>
                <a:ea typeface="Calibri" charset="0"/>
                <a:cs typeface="Calibri" charset="0"/>
              </a:rPr>
              <a:t>DIAGRAMA DE PARETO</a:t>
            </a:r>
          </a:p>
          <a:p>
            <a:pPr marL="223838">
              <a:spcAft>
                <a:spcPts val="600"/>
              </a:spcAft>
            </a:pPr>
            <a:r>
              <a:rPr lang="es-ES" sz="1600" dirty="0">
                <a:latin typeface="Calibri" charset="0"/>
                <a:ea typeface="Calibri" charset="0"/>
                <a:cs typeface="Calibri" charset="0"/>
              </a:rPr>
              <a:t>¿Puedes construir una grafica de Pareto usando Excel?</a:t>
            </a:r>
            <a:endParaRPr lang="es-PE" sz="1600" dirty="0">
              <a:latin typeface="Calibri" charset="0"/>
              <a:ea typeface="Calibri" charset="0"/>
              <a:cs typeface="Calibri" charset="0"/>
            </a:endParaRPr>
          </a:p>
        </p:txBody>
      </p:sp>
      <p:grpSp>
        <p:nvGrpSpPr>
          <p:cNvPr id="112" name="Agrupar 111"/>
          <p:cNvGrpSpPr/>
          <p:nvPr/>
        </p:nvGrpSpPr>
        <p:grpSpPr>
          <a:xfrm>
            <a:off x="1518850" y="1662812"/>
            <a:ext cx="6017061" cy="3504860"/>
            <a:chOff x="1716478" y="1662812"/>
            <a:chExt cx="6017061" cy="3504860"/>
          </a:xfrm>
        </p:grpSpPr>
        <p:cxnSp>
          <p:nvCxnSpPr>
            <p:cNvPr id="50" name="Conector recto 49"/>
            <p:cNvCxnSpPr/>
            <p:nvPr/>
          </p:nvCxnSpPr>
          <p:spPr>
            <a:xfrm flipH="1">
              <a:off x="1998292" y="1728912"/>
              <a:ext cx="5381996" cy="12297"/>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6" name="Forma libre 85"/>
            <p:cNvSpPr/>
            <p:nvPr/>
          </p:nvSpPr>
          <p:spPr>
            <a:xfrm>
              <a:off x="3341298" y="2265872"/>
              <a:ext cx="3784121" cy="598098"/>
            </a:xfrm>
            <a:custGeom>
              <a:avLst/>
              <a:gdLst>
                <a:gd name="connsiteX0" fmla="*/ 0 w 3784121"/>
                <a:gd name="connsiteY0" fmla="*/ 598098 h 598098"/>
                <a:gd name="connsiteX1" fmla="*/ 718868 w 3784121"/>
                <a:gd name="connsiteY1" fmla="*/ 385313 h 598098"/>
                <a:gd name="connsiteX2" fmla="*/ 1581510 w 3784121"/>
                <a:gd name="connsiteY2" fmla="*/ 207034 h 598098"/>
                <a:gd name="connsiteX3" fmla="*/ 2386642 w 3784121"/>
                <a:gd name="connsiteY3" fmla="*/ 103517 h 598098"/>
                <a:gd name="connsiteX4" fmla="*/ 3140015 w 3784121"/>
                <a:gd name="connsiteY4" fmla="*/ 23003 h 598098"/>
                <a:gd name="connsiteX5" fmla="*/ 3784121 w 3784121"/>
                <a:gd name="connsiteY5" fmla="*/ 0 h 5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4121" h="598098">
                  <a:moveTo>
                    <a:pt x="0" y="598098"/>
                  </a:moveTo>
                  <a:cubicBezTo>
                    <a:pt x="227641" y="524294"/>
                    <a:pt x="455283" y="450490"/>
                    <a:pt x="718868" y="385313"/>
                  </a:cubicBezTo>
                  <a:cubicBezTo>
                    <a:pt x="982453" y="320136"/>
                    <a:pt x="1303548" y="254000"/>
                    <a:pt x="1581510" y="207034"/>
                  </a:cubicBezTo>
                  <a:cubicBezTo>
                    <a:pt x="1859472" y="160068"/>
                    <a:pt x="2126891" y="134189"/>
                    <a:pt x="2386642" y="103517"/>
                  </a:cubicBezTo>
                  <a:cubicBezTo>
                    <a:pt x="2646393" y="72845"/>
                    <a:pt x="2907102" y="40256"/>
                    <a:pt x="3140015" y="23003"/>
                  </a:cubicBezTo>
                  <a:cubicBezTo>
                    <a:pt x="3372928" y="5750"/>
                    <a:pt x="3784121" y="0"/>
                    <a:pt x="3784121" y="0"/>
                  </a:cubicBezTo>
                </a:path>
              </a:pathLst>
            </a:custGeom>
            <a:noFill/>
            <a:ln w="1905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6" name="Conector angular 5"/>
            <p:cNvCxnSpPr/>
            <p:nvPr/>
          </p:nvCxnSpPr>
          <p:spPr>
            <a:xfrm>
              <a:off x="1977483" y="1724722"/>
              <a:ext cx="5402805" cy="3196683"/>
            </a:xfrm>
            <a:prstGeom prst="bentConnector3">
              <a:avLst>
                <a:gd name="adj1" fmla="val 327"/>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5307494" y="4952228"/>
              <a:ext cx="382658" cy="215444"/>
            </a:xfrm>
            <a:prstGeom prst="rect">
              <a:avLst/>
            </a:prstGeom>
            <a:solidFill>
              <a:schemeClr val="bg1"/>
            </a:solidFill>
          </p:spPr>
          <p:txBody>
            <a:bodyPr wrap="square" lIns="0" tIns="0" rIns="0" bIns="0" rtlCol="0">
              <a:spAutoFit/>
            </a:bodyPr>
            <a:lstStyle/>
            <a:p>
              <a:pPr algn="ctr"/>
              <a:r>
                <a:rPr lang="es-ES_tradnl" sz="700" dirty="0">
                  <a:latin typeface="Calibri" charset="0"/>
                  <a:ea typeface="Calibri" charset="0"/>
                  <a:cs typeface="Calibri" charset="0"/>
                </a:rPr>
                <a:t>Volumen muy alto</a:t>
              </a:r>
            </a:p>
          </p:txBody>
        </p:sp>
        <p:sp>
          <p:nvSpPr>
            <p:cNvPr id="9" name="CuadroTexto 8"/>
            <p:cNvSpPr txBox="1"/>
            <p:nvPr/>
          </p:nvSpPr>
          <p:spPr>
            <a:xfrm>
              <a:off x="5789541" y="4952228"/>
              <a:ext cx="525948" cy="215444"/>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Temperatura del ambiente</a:t>
              </a:r>
              <a:endParaRPr lang="es-ES_tradnl" sz="700" dirty="0">
                <a:latin typeface="Calibri" charset="0"/>
                <a:ea typeface="Calibri" charset="0"/>
                <a:cs typeface="Calibri" charset="0"/>
              </a:endParaRPr>
            </a:p>
          </p:txBody>
        </p:sp>
        <p:sp>
          <p:nvSpPr>
            <p:cNvPr id="10" name="CuadroTexto 9"/>
            <p:cNvSpPr txBox="1"/>
            <p:nvPr/>
          </p:nvSpPr>
          <p:spPr>
            <a:xfrm>
              <a:off x="6315489" y="4952228"/>
              <a:ext cx="525948" cy="215444"/>
            </a:xfrm>
            <a:prstGeom prst="rect">
              <a:avLst/>
            </a:prstGeom>
            <a:solidFill>
              <a:schemeClr val="bg1"/>
            </a:solidFill>
          </p:spPr>
          <p:txBody>
            <a:bodyPr wrap="square" lIns="0" tIns="0" rIns="0" bIns="0" rtlCol="0">
              <a:spAutoFit/>
            </a:bodyPr>
            <a:lstStyle/>
            <a:p>
              <a:pPr algn="ctr"/>
              <a:r>
                <a:rPr lang="es-ES_tradnl" sz="700" dirty="0">
                  <a:latin typeface="Calibri" charset="0"/>
                  <a:ea typeface="Calibri" charset="0"/>
                  <a:cs typeface="Calibri" charset="0"/>
                </a:rPr>
                <a:t>Pocos </a:t>
              </a:r>
              <a:br>
                <a:rPr lang="es-ES_tradnl" sz="700" dirty="0">
                  <a:latin typeface="Calibri" charset="0"/>
                  <a:ea typeface="Calibri" charset="0"/>
                  <a:cs typeface="Calibri" charset="0"/>
                </a:rPr>
              </a:br>
              <a:r>
                <a:rPr lang="es-ES_tradnl" sz="700" dirty="0">
                  <a:latin typeface="Calibri" charset="0"/>
                  <a:ea typeface="Calibri" charset="0"/>
                  <a:cs typeface="Calibri" charset="0"/>
                </a:rPr>
                <a:t>mozos</a:t>
              </a:r>
            </a:p>
          </p:txBody>
        </p:sp>
        <p:sp>
          <p:nvSpPr>
            <p:cNvPr id="11" name="CuadroTexto 10"/>
            <p:cNvSpPr txBox="1"/>
            <p:nvPr/>
          </p:nvSpPr>
          <p:spPr>
            <a:xfrm>
              <a:off x="6788909" y="4952228"/>
              <a:ext cx="655499" cy="215444"/>
            </a:xfrm>
            <a:prstGeom prst="rect">
              <a:avLst/>
            </a:prstGeom>
            <a:solidFill>
              <a:schemeClr val="bg1"/>
            </a:solidFill>
          </p:spPr>
          <p:txBody>
            <a:bodyPr wrap="square" lIns="0" tIns="0" rIns="0" bIns="0" rtlCol="0">
              <a:spAutoFit/>
            </a:bodyPr>
            <a:lstStyle/>
            <a:p>
              <a:pPr algn="ctr"/>
              <a:r>
                <a:rPr lang="es-ES_tradnl" sz="700" dirty="0">
                  <a:latin typeface="Calibri" charset="0"/>
                  <a:ea typeface="Calibri" charset="0"/>
                  <a:cs typeface="Calibri" charset="0"/>
                </a:rPr>
                <a:t>Alimentos fuera </a:t>
              </a:r>
              <a:r>
                <a:rPr lang="es-ES_tradnl" sz="700">
                  <a:latin typeface="Calibri" charset="0"/>
                  <a:ea typeface="Calibri" charset="0"/>
                  <a:cs typeface="Calibri" charset="0"/>
                </a:rPr>
                <a:t>de temperatura</a:t>
              </a:r>
              <a:endParaRPr lang="es-ES_tradnl" sz="700" dirty="0">
                <a:latin typeface="Calibri" charset="0"/>
                <a:ea typeface="Calibri" charset="0"/>
                <a:cs typeface="Calibri" charset="0"/>
              </a:endParaRPr>
            </a:p>
          </p:txBody>
        </p:sp>
        <p:sp>
          <p:nvSpPr>
            <p:cNvPr id="12" name="CuadroTexto 11"/>
            <p:cNvSpPr txBox="1"/>
            <p:nvPr/>
          </p:nvSpPr>
          <p:spPr>
            <a:xfrm>
              <a:off x="4721086" y="4952228"/>
              <a:ext cx="487019" cy="215444"/>
            </a:xfrm>
            <a:prstGeom prst="rect">
              <a:avLst/>
            </a:prstGeom>
            <a:solidFill>
              <a:schemeClr val="bg1"/>
            </a:solidFill>
          </p:spPr>
          <p:txBody>
            <a:bodyPr wrap="square" lIns="0" tIns="0" rIns="0" bIns="0" rtlCol="0">
              <a:spAutoFit/>
            </a:bodyPr>
            <a:lstStyle/>
            <a:p>
              <a:pPr algn="ctr"/>
              <a:r>
                <a:rPr lang="es-ES_tradnl" sz="700" dirty="0">
                  <a:latin typeface="Calibri" charset="0"/>
                  <a:ea typeface="Calibri" charset="0"/>
                  <a:cs typeface="Calibri" charset="0"/>
                </a:rPr>
                <a:t>Demora con </a:t>
              </a:r>
              <a:r>
                <a:rPr lang="es-ES_tradnl" sz="700">
                  <a:latin typeface="Calibri" charset="0"/>
                  <a:ea typeface="Calibri" charset="0"/>
                  <a:cs typeface="Calibri" charset="0"/>
                </a:rPr>
                <a:t>la cuenta</a:t>
              </a:r>
              <a:endParaRPr lang="es-ES_tradnl" sz="700" dirty="0">
                <a:latin typeface="Calibri" charset="0"/>
                <a:ea typeface="Calibri" charset="0"/>
                <a:cs typeface="Calibri" charset="0"/>
              </a:endParaRPr>
            </a:p>
          </p:txBody>
        </p:sp>
        <p:sp>
          <p:nvSpPr>
            <p:cNvPr id="13" name="CuadroTexto 12"/>
            <p:cNvSpPr txBox="1"/>
            <p:nvPr/>
          </p:nvSpPr>
          <p:spPr>
            <a:xfrm>
              <a:off x="4151938" y="4952228"/>
              <a:ext cx="546653" cy="215444"/>
            </a:xfrm>
            <a:prstGeom prst="rect">
              <a:avLst/>
            </a:prstGeom>
            <a:solidFill>
              <a:schemeClr val="bg1"/>
            </a:solidFill>
          </p:spPr>
          <p:txBody>
            <a:bodyPr wrap="square" lIns="0" tIns="0" rIns="0" bIns="0" rtlCol="0">
              <a:spAutoFit/>
            </a:bodyPr>
            <a:lstStyle/>
            <a:p>
              <a:pPr algn="ctr"/>
              <a:r>
                <a:rPr lang="es-ES_tradnl" sz="700" dirty="0">
                  <a:latin typeface="Calibri" charset="0"/>
                  <a:ea typeface="Calibri" charset="0"/>
                  <a:cs typeface="Calibri" charset="0"/>
                </a:rPr>
                <a:t>Demora en la preparación</a:t>
              </a:r>
            </a:p>
          </p:txBody>
        </p:sp>
        <p:sp>
          <p:nvSpPr>
            <p:cNvPr id="14" name="CuadroTexto 13"/>
            <p:cNvSpPr txBox="1"/>
            <p:nvPr/>
          </p:nvSpPr>
          <p:spPr>
            <a:xfrm>
              <a:off x="3605285" y="4952228"/>
              <a:ext cx="546653" cy="215444"/>
            </a:xfrm>
            <a:prstGeom prst="rect">
              <a:avLst/>
            </a:prstGeom>
            <a:solidFill>
              <a:schemeClr val="bg1"/>
            </a:solidFill>
          </p:spPr>
          <p:txBody>
            <a:bodyPr wrap="square" lIns="0" tIns="0" rIns="0" bIns="0" rtlCol="0">
              <a:spAutoFit/>
            </a:bodyPr>
            <a:lstStyle/>
            <a:p>
              <a:pPr algn="ctr"/>
              <a:r>
                <a:rPr lang="es-ES_tradnl" sz="700" dirty="0">
                  <a:latin typeface="Calibri" charset="0"/>
                  <a:ea typeface="Calibri" charset="0"/>
                  <a:cs typeface="Calibri" charset="0"/>
                </a:rPr>
                <a:t>No </a:t>
              </a:r>
              <a:r>
                <a:rPr lang="es-ES_tradnl" sz="700">
                  <a:latin typeface="Calibri" charset="0"/>
                  <a:ea typeface="Calibri" charset="0"/>
                  <a:cs typeface="Calibri" charset="0"/>
                </a:rPr>
                <a:t>hay algún producto</a:t>
              </a:r>
              <a:endParaRPr lang="es-ES_tradnl" sz="700" dirty="0">
                <a:latin typeface="Calibri" charset="0"/>
                <a:ea typeface="Calibri" charset="0"/>
                <a:cs typeface="Calibri" charset="0"/>
              </a:endParaRPr>
            </a:p>
          </p:txBody>
        </p:sp>
        <p:sp>
          <p:nvSpPr>
            <p:cNvPr id="15" name="CuadroTexto 14"/>
            <p:cNvSpPr txBox="1"/>
            <p:nvPr/>
          </p:nvSpPr>
          <p:spPr>
            <a:xfrm>
              <a:off x="3068985" y="4952228"/>
              <a:ext cx="546653" cy="107722"/>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Mesas sucias</a:t>
              </a:r>
              <a:endParaRPr lang="es-ES_tradnl" sz="700" dirty="0">
                <a:latin typeface="Calibri" charset="0"/>
                <a:ea typeface="Calibri" charset="0"/>
                <a:cs typeface="Calibri" charset="0"/>
              </a:endParaRPr>
            </a:p>
          </p:txBody>
        </p:sp>
        <p:sp>
          <p:nvSpPr>
            <p:cNvPr id="16" name="CuadroTexto 15"/>
            <p:cNvSpPr txBox="1"/>
            <p:nvPr/>
          </p:nvSpPr>
          <p:spPr>
            <a:xfrm>
              <a:off x="2511979" y="4952228"/>
              <a:ext cx="546653" cy="107722"/>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Baños sucios</a:t>
              </a:r>
              <a:endParaRPr lang="es-ES_tradnl" sz="700" dirty="0">
                <a:latin typeface="Calibri" charset="0"/>
                <a:ea typeface="Calibri" charset="0"/>
                <a:cs typeface="Calibri" charset="0"/>
              </a:endParaRPr>
            </a:p>
          </p:txBody>
        </p:sp>
        <p:sp>
          <p:nvSpPr>
            <p:cNvPr id="17" name="CuadroTexto 16"/>
            <p:cNvSpPr txBox="1"/>
            <p:nvPr/>
          </p:nvSpPr>
          <p:spPr>
            <a:xfrm>
              <a:off x="2055937" y="4952228"/>
              <a:ext cx="426004" cy="215444"/>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Anfitrión </a:t>
              </a:r>
              <a:br>
                <a:rPr lang="es-ES_tradnl" sz="700">
                  <a:latin typeface="Calibri" charset="0"/>
                  <a:ea typeface="Calibri" charset="0"/>
                  <a:cs typeface="Calibri" charset="0"/>
                </a:rPr>
              </a:br>
              <a:r>
                <a:rPr lang="es-ES_tradnl" sz="700">
                  <a:latin typeface="Calibri" charset="0"/>
                  <a:ea typeface="Calibri" charset="0"/>
                  <a:cs typeface="Calibri" charset="0"/>
                </a:rPr>
                <a:t>no saluda</a:t>
              </a:r>
              <a:endParaRPr lang="es-ES_tradnl" sz="700" dirty="0">
                <a:latin typeface="Calibri" charset="0"/>
                <a:ea typeface="Calibri" charset="0"/>
                <a:cs typeface="Calibri" charset="0"/>
              </a:endParaRPr>
            </a:p>
          </p:txBody>
        </p:sp>
        <p:sp>
          <p:nvSpPr>
            <p:cNvPr id="18" name="CuadroTexto 17"/>
            <p:cNvSpPr txBox="1"/>
            <p:nvPr/>
          </p:nvSpPr>
          <p:spPr>
            <a:xfrm>
              <a:off x="1717169" y="4834915"/>
              <a:ext cx="156341" cy="107722"/>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0</a:t>
              </a:r>
              <a:endParaRPr lang="es-ES_tradnl" sz="700" dirty="0">
                <a:latin typeface="Calibri" charset="0"/>
                <a:ea typeface="Calibri" charset="0"/>
                <a:cs typeface="Calibri" charset="0"/>
              </a:endParaRPr>
            </a:p>
          </p:txBody>
        </p:sp>
        <p:sp>
          <p:nvSpPr>
            <p:cNvPr id="19" name="CuadroTexto 18"/>
            <p:cNvSpPr txBox="1"/>
            <p:nvPr/>
          </p:nvSpPr>
          <p:spPr>
            <a:xfrm>
              <a:off x="1717169" y="4531181"/>
              <a:ext cx="156341" cy="107722"/>
            </a:xfrm>
            <a:prstGeom prst="rect">
              <a:avLst/>
            </a:prstGeom>
            <a:solidFill>
              <a:schemeClr val="bg1"/>
            </a:solidFill>
          </p:spPr>
          <p:txBody>
            <a:bodyPr wrap="square" lIns="0" tIns="0" rIns="0" bIns="0" rtlCol="0">
              <a:spAutoFit/>
            </a:bodyPr>
            <a:lstStyle/>
            <a:p>
              <a:pPr algn="ctr"/>
              <a:r>
                <a:rPr lang="es-ES_tradnl" sz="700" dirty="0">
                  <a:latin typeface="Calibri" charset="0"/>
                  <a:ea typeface="Calibri" charset="0"/>
                  <a:cs typeface="Calibri" charset="0"/>
                </a:rPr>
                <a:t>5</a:t>
              </a:r>
            </a:p>
          </p:txBody>
        </p:sp>
        <p:sp>
          <p:nvSpPr>
            <p:cNvPr id="20" name="CuadroTexto 19"/>
            <p:cNvSpPr txBox="1"/>
            <p:nvPr/>
          </p:nvSpPr>
          <p:spPr>
            <a:xfrm>
              <a:off x="1717169" y="4217855"/>
              <a:ext cx="156341" cy="107722"/>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10</a:t>
              </a:r>
              <a:endParaRPr lang="es-ES_tradnl" sz="700" dirty="0">
                <a:latin typeface="Calibri" charset="0"/>
                <a:ea typeface="Calibri" charset="0"/>
                <a:cs typeface="Calibri" charset="0"/>
              </a:endParaRPr>
            </a:p>
          </p:txBody>
        </p:sp>
        <p:sp>
          <p:nvSpPr>
            <p:cNvPr id="21" name="CuadroTexto 20"/>
            <p:cNvSpPr txBox="1"/>
            <p:nvPr/>
          </p:nvSpPr>
          <p:spPr>
            <a:xfrm>
              <a:off x="1717169" y="3901332"/>
              <a:ext cx="156341" cy="107722"/>
            </a:xfrm>
            <a:prstGeom prst="rect">
              <a:avLst/>
            </a:prstGeom>
            <a:solidFill>
              <a:schemeClr val="bg1"/>
            </a:solidFill>
          </p:spPr>
          <p:txBody>
            <a:bodyPr wrap="square" lIns="0" tIns="0" rIns="0" bIns="0" rtlCol="0">
              <a:spAutoFit/>
            </a:bodyPr>
            <a:lstStyle/>
            <a:p>
              <a:pPr algn="ctr"/>
              <a:r>
                <a:rPr lang="es-ES_tradnl" sz="700" dirty="0">
                  <a:latin typeface="Calibri" charset="0"/>
                  <a:ea typeface="Calibri" charset="0"/>
                  <a:cs typeface="Calibri" charset="0"/>
                </a:rPr>
                <a:t>15</a:t>
              </a:r>
            </a:p>
          </p:txBody>
        </p:sp>
        <p:sp>
          <p:nvSpPr>
            <p:cNvPr id="22" name="CuadroTexto 21"/>
            <p:cNvSpPr txBox="1"/>
            <p:nvPr/>
          </p:nvSpPr>
          <p:spPr>
            <a:xfrm>
              <a:off x="1717169" y="3578414"/>
              <a:ext cx="156341" cy="107722"/>
            </a:xfrm>
            <a:prstGeom prst="rect">
              <a:avLst/>
            </a:prstGeom>
            <a:solidFill>
              <a:schemeClr val="bg1"/>
            </a:solidFill>
          </p:spPr>
          <p:txBody>
            <a:bodyPr wrap="square" lIns="0" tIns="0" rIns="0" bIns="0" rtlCol="0">
              <a:spAutoFit/>
            </a:bodyPr>
            <a:lstStyle/>
            <a:p>
              <a:pPr algn="ctr"/>
              <a:r>
                <a:rPr lang="es-ES_tradnl" sz="700" dirty="0">
                  <a:latin typeface="Calibri" charset="0"/>
                  <a:ea typeface="Calibri" charset="0"/>
                  <a:cs typeface="Calibri" charset="0"/>
                </a:rPr>
                <a:t>20</a:t>
              </a:r>
            </a:p>
          </p:txBody>
        </p:sp>
        <p:sp>
          <p:nvSpPr>
            <p:cNvPr id="23" name="CuadroTexto 22"/>
            <p:cNvSpPr txBox="1"/>
            <p:nvPr/>
          </p:nvSpPr>
          <p:spPr>
            <a:xfrm>
              <a:off x="1717169" y="3276446"/>
              <a:ext cx="156341" cy="107722"/>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25</a:t>
              </a:r>
              <a:endParaRPr lang="es-ES_tradnl" sz="700" dirty="0">
                <a:latin typeface="Calibri" charset="0"/>
                <a:ea typeface="Calibri" charset="0"/>
                <a:cs typeface="Calibri" charset="0"/>
              </a:endParaRPr>
            </a:p>
          </p:txBody>
        </p:sp>
        <p:sp>
          <p:nvSpPr>
            <p:cNvPr id="24" name="CuadroTexto 23"/>
            <p:cNvSpPr txBox="1"/>
            <p:nvPr/>
          </p:nvSpPr>
          <p:spPr>
            <a:xfrm>
              <a:off x="1716478" y="2953528"/>
              <a:ext cx="156341" cy="107722"/>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30</a:t>
              </a:r>
              <a:endParaRPr lang="es-ES_tradnl" sz="700" dirty="0">
                <a:latin typeface="Calibri" charset="0"/>
                <a:ea typeface="Calibri" charset="0"/>
                <a:cs typeface="Calibri" charset="0"/>
              </a:endParaRPr>
            </a:p>
          </p:txBody>
        </p:sp>
        <p:sp>
          <p:nvSpPr>
            <p:cNvPr id="25" name="CuadroTexto 24"/>
            <p:cNvSpPr txBox="1"/>
            <p:nvPr/>
          </p:nvSpPr>
          <p:spPr>
            <a:xfrm>
              <a:off x="1716478" y="2630610"/>
              <a:ext cx="156341" cy="107722"/>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35</a:t>
              </a:r>
              <a:endParaRPr lang="es-ES_tradnl" sz="700" dirty="0">
                <a:latin typeface="Calibri" charset="0"/>
                <a:ea typeface="Calibri" charset="0"/>
                <a:cs typeface="Calibri" charset="0"/>
              </a:endParaRPr>
            </a:p>
          </p:txBody>
        </p:sp>
        <p:sp>
          <p:nvSpPr>
            <p:cNvPr id="26" name="CuadroTexto 25"/>
            <p:cNvSpPr txBox="1"/>
            <p:nvPr/>
          </p:nvSpPr>
          <p:spPr>
            <a:xfrm>
              <a:off x="1716478" y="2307692"/>
              <a:ext cx="156341" cy="107722"/>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40</a:t>
              </a:r>
              <a:endParaRPr lang="es-ES_tradnl" sz="700" dirty="0">
                <a:latin typeface="Calibri" charset="0"/>
                <a:ea typeface="Calibri" charset="0"/>
                <a:cs typeface="Calibri" charset="0"/>
              </a:endParaRPr>
            </a:p>
          </p:txBody>
        </p:sp>
        <p:sp>
          <p:nvSpPr>
            <p:cNvPr id="27" name="CuadroTexto 26"/>
            <p:cNvSpPr txBox="1"/>
            <p:nvPr/>
          </p:nvSpPr>
          <p:spPr>
            <a:xfrm>
              <a:off x="1716478" y="2002558"/>
              <a:ext cx="156341" cy="107722"/>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45</a:t>
              </a:r>
              <a:endParaRPr lang="es-ES_tradnl" sz="700" dirty="0">
                <a:latin typeface="Calibri" charset="0"/>
                <a:ea typeface="Calibri" charset="0"/>
                <a:cs typeface="Calibri" charset="0"/>
              </a:endParaRPr>
            </a:p>
          </p:txBody>
        </p:sp>
        <p:sp>
          <p:nvSpPr>
            <p:cNvPr id="28" name="CuadroTexto 27"/>
            <p:cNvSpPr txBox="1"/>
            <p:nvPr/>
          </p:nvSpPr>
          <p:spPr>
            <a:xfrm>
              <a:off x="1716478" y="1662812"/>
              <a:ext cx="156341" cy="107722"/>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50</a:t>
              </a:r>
              <a:endParaRPr lang="es-ES_tradnl" sz="700" dirty="0">
                <a:latin typeface="Calibri" charset="0"/>
                <a:ea typeface="Calibri" charset="0"/>
                <a:cs typeface="Calibri" charset="0"/>
              </a:endParaRPr>
            </a:p>
          </p:txBody>
        </p:sp>
        <p:sp>
          <p:nvSpPr>
            <p:cNvPr id="34" name="Rectángulo 33"/>
            <p:cNvSpPr/>
            <p:nvPr/>
          </p:nvSpPr>
          <p:spPr>
            <a:xfrm>
              <a:off x="4860084" y="4587986"/>
              <a:ext cx="223804" cy="328027"/>
            </a:xfrm>
            <a:prstGeom prst="rect">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5" name="Rectángulo 34"/>
            <p:cNvSpPr/>
            <p:nvPr/>
          </p:nvSpPr>
          <p:spPr>
            <a:xfrm>
              <a:off x="5387622" y="4638903"/>
              <a:ext cx="223804" cy="277110"/>
            </a:xfrm>
            <a:prstGeom prst="rect">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6" name="Rectángulo 35"/>
            <p:cNvSpPr/>
            <p:nvPr/>
          </p:nvSpPr>
          <p:spPr>
            <a:xfrm>
              <a:off x="5937541" y="4719071"/>
              <a:ext cx="223804" cy="196942"/>
            </a:xfrm>
            <a:prstGeom prst="rect">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7" name="Rectángulo 36"/>
            <p:cNvSpPr/>
            <p:nvPr/>
          </p:nvSpPr>
          <p:spPr>
            <a:xfrm>
              <a:off x="6474671" y="4770227"/>
              <a:ext cx="223804" cy="145786"/>
            </a:xfrm>
            <a:prstGeom prst="rect">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8" name="Rectángulo 37"/>
            <p:cNvSpPr/>
            <p:nvPr/>
          </p:nvSpPr>
          <p:spPr>
            <a:xfrm>
              <a:off x="7004756" y="4834915"/>
              <a:ext cx="223804" cy="85100"/>
            </a:xfrm>
            <a:prstGeom prst="rect">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40" name="Conector recto 39"/>
            <p:cNvCxnSpPr/>
            <p:nvPr/>
          </p:nvCxnSpPr>
          <p:spPr>
            <a:xfrm flipH="1">
              <a:off x="1977484" y="4575758"/>
              <a:ext cx="5402804" cy="9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1"/>
            <p:cNvCxnSpPr/>
            <p:nvPr/>
          </p:nvCxnSpPr>
          <p:spPr>
            <a:xfrm flipH="1">
              <a:off x="1977484" y="4262432"/>
              <a:ext cx="5402804" cy="9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ector recto 42"/>
            <p:cNvCxnSpPr/>
            <p:nvPr/>
          </p:nvCxnSpPr>
          <p:spPr>
            <a:xfrm flipH="1">
              <a:off x="1977484" y="3947400"/>
              <a:ext cx="5402804" cy="9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ector recto 43"/>
            <p:cNvCxnSpPr/>
            <p:nvPr/>
          </p:nvCxnSpPr>
          <p:spPr>
            <a:xfrm flipH="1">
              <a:off x="1977484" y="3627633"/>
              <a:ext cx="5402804" cy="9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ector recto 44"/>
            <p:cNvCxnSpPr/>
            <p:nvPr/>
          </p:nvCxnSpPr>
          <p:spPr>
            <a:xfrm flipH="1">
              <a:off x="1977484" y="3309554"/>
              <a:ext cx="5402804" cy="9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ector recto 45"/>
            <p:cNvCxnSpPr/>
            <p:nvPr/>
          </p:nvCxnSpPr>
          <p:spPr>
            <a:xfrm flipH="1">
              <a:off x="1977484" y="3001201"/>
              <a:ext cx="5402804" cy="9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ector recto 46"/>
            <p:cNvCxnSpPr/>
            <p:nvPr/>
          </p:nvCxnSpPr>
          <p:spPr>
            <a:xfrm flipH="1">
              <a:off x="1977484" y="2675684"/>
              <a:ext cx="5402804" cy="9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ector recto 47"/>
            <p:cNvCxnSpPr/>
            <p:nvPr/>
          </p:nvCxnSpPr>
          <p:spPr>
            <a:xfrm flipH="1">
              <a:off x="1977484" y="2358326"/>
              <a:ext cx="5402804" cy="9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ector recto 48"/>
            <p:cNvCxnSpPr/>
            <p:nvPr/>
          </p:nvCxnSpPr>
          <p:spPr>
            <a:xfrm flipH="1">
              <a:off x="1977484" y="2045962"/>
              <a:ext cx="5402804" cy="9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CuadroTexto 50"/>
            <p:cNvSpPr txBox="1"/>
            <p:nvPr/>
          </p:nvSpPr>
          <p:spPr>
            <a:xfrm>
              <a:off x="7526570" y="4834915"/>
              <a:ext cx="156341" cy="107722"/>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0%</a:t>
              </a:r>
              <a:endParaRPr lang="es-ES_tradnl" sz="700" dirty="0">
                <a:latin typeface="Calibri" charset="0"/>
                <a:ea typeface="Calibri" charset="0"/>
                <a:cs typeface="Calibri" charset="0"/>
              </a:endParaRPr>
            </a:p>
          </p:txBody>
        </p:sp>
        <p:sp>
          <p:nvSpPr>
            <p:cNvPr id="52" name="CuadroTexto 51"/>
            <p:cNvSpPr txBox="1"/>
            <p:nvPr/>
          </p:nvSpPr>
          <p:spPr>
            <a:xfrm>
              <a:off x="7526570" y="4325577"/>
              <a:ext cx="156341" cy="107722"/>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20%</a:t>
              </a:r>
              <a:endParaRPr lang="es-ES_tradnl" sz="700" dirty="0">
                <a:latin typeface="Calibri" charset="0"/>
                <a:ea typeface="Calibri" charset="0"/>
                <a:cs typeface="Calibri" charset="0"/>
              </a:endParaRPr>
            </a:p>
          </p:txBody>
        </p:sp>
        <p:sp>
          <p:nvSpPr>
            <p:cNvPr id="53" name="CuadroTexto 52"/>
            <p:cNvSpPr txBox="1"/>
            <p:nvPr/>
          </p:nvSpPr>
          <p:spPr>
            <a:xfrm>
              <a:off x="7526570" y="3793610"/>
              <a:ext cx="156341" cy="107722"/>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40%</a:t>
              </a:r>
              <a:endParaRPr lang="es-ES_tradnl" sz="700" dirty="0">
                <a:latin typeface="Calibri" charset="0"/>
                <a:ea typeface="Calibri" charset="0"/>
                <a:cs typeface="Calibri" charset="0"/>
              </a:endParaRPr>
            </a:p>
          </p:txBody>
        </p:sp>
        <p:sp>
          <p:nvSpPr>
            <p:cNvPr id="54" name="CuadroTexto 53"/>
            <p:cNvSpPr txBox="1"/>
            <p:nvPr/>
          </p:nvSpPr>
          <p:spPr>
            <a:xfrm>
              <a:off x="7526570" y="3264977"/>
              <a:ext cx="156341" cy="107722"/>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60%</a:t>
              </a:r>
              <a:endParaRPr lang="es-ES_tradnl" sz="700" dirty="0">
                <a:latin typeface="Calibri" charset="0"/>
                <a:ea typeface="Calibri" charset="0"/>
                <a:cs typeface="Calibri" charset="0"/>
              </a:endParaRPr>
            </a:p>
          </p:txBody>
        </p:sp>
        <p:sp>
          <p:nvSpPr>
            <p:cNvPr id="55" name="CuadroTexto 54"/>
            <p:cNvSpPr txBox="1"/>
            <p:nvPr/>
          </p:nvSpPr>
          <p:spPr>
            <a:xfrm>
              <a:off x="7526570" y="2716599"/>
              <a:ext cx="156341" cy="107722"/>
            </a:xfrm>
            <a:prstGeom prst="rect">
              <a:avLst/>
            </a:prstGeom>
            <a:solidFill>
              <a:schemeClr val="bg1"/>
            </a:solidFill>
          </p:spPr>
          <p:txBody>
            <a:bodyPr wrap="square" lIns="0" tIns="0" rIns="0" bIns="0" rtlCol="0">
              <a:spAutoFit/>
            </a:bodyPr>
            <a:lstStyle/>
            <a:p>
              <a:pPr algn="ctr"/>
              <a:r>
                <a:rPr lang="es-ES_tradnl" sz="700" dirty="0">
                  <a:latin typeface="Calibri" charset="0"/>
                  <a:ea typeface="Calibri" charset="0"/>
                  <a:cs typeface="Calibri" charset="0"/>
                </a:rPr>
                <a:t>80%</a:t>
              </a:r>
            </a:p>
          </p:txBody>
        </p:sp>
        <p:sp>
          <p:nvSpPr>
            <p:cNvPr id="56" name="CuadroTexto 55"/>
            <p:cNvSpPr txBox="1"/>
            <p:nvPr/>
          </p:nvSpPr>
          <p:spPr>
            <a:xfrm>
              <a:off x="7526570" y="2220576"/>
              <a:ext cx="206969" cy="107722"/>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100%</a:t>
              </a:r>
              <a:endParaRPr lang="es-ES_tradnl" sz="700" dirty="0">
                <a:latin typeface="Calibri" charset="0"/>
                <a:ea typeface="Calibri" charset="0"/>
                <a:cs typeface="Calibri" charset="0"/>
              </a:endParaRPr>
            </a:p>
          </p:txBody>
        </p:sp>
        <p:sp>
          <p:nvSpPr>
            <p:cNvPr id="57" name="CuadroTexto 56"/>
            <p:cNvSpPr txBox="1"/>
            <p:nvPr/>
          </p:nvSpPr>
          <p:spPr>
            <a:xfrm>
              <a:off x="7526570" y="1684335"/>
              <a:ext cx="206969" cy="107722"/>
            </a:xfrm>
            <a:prstGeom prst="rect">
              <a:avLst/>
            </a:prstGeom>
            <a:solidFill>
              <a:schemeClr val="bg1"/>
            </a:solidFill>
          </p:spPr>
          <p:txBody>
            <a:bodyPr wrap="square" lIns="0" tIns="0" rIns="0" bIns="0" rtlCol="0">
              <a:spAutoFit/>
            </a:bodyPr>
            <a:lstStyle/>
            <a:p>
              <a:pPr algn="ctr"/>
              <a:r>
                <a:rPr lang="es-ES_tradnl" sz="700" dirty="0">
                  <a:latin typeface="Calibri" charset="0"/>
                  <a:ea typeface="Calibri" charset="0"/>
                  <a:cs typeface="Calibri" charset="0"/>
                </a:rPr>
                <a:t>120%</a:t>
              </a:r>
            </a:p>
          </p:txBody>
        </p:sp>
        <p:sp>
          <p:nvSpPr>
            <p:cNvPr id="58" name="CuadroTexto 57"/>
            <p:cNvSpPr txBox="1"/>
            <p:nvPr/>
          </p:nvSpPr>
          <p:spPr>
            <a:xfrm>
              <a:off x="7038487" y="4711782"/>
              <a:ext cx="156341"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1</a:t>
              </a:r>
              <a:endParaRPr lang="es-ES_tradnl" sz="700" dirty="0">
                <a:latin typeface="Calibri" charset="0"/>
                <a:ea typeface="Calibri" charset="0"/>
                <a:cs typeface="Calibri" charset="0"/>
              </a:endParaRPr>
            </a:p>
          </p:txBody>
        </p:sp>
        <p:sp>
          <p:nvSpPr>
            <p:cNvPr id="59" name="CuadroTexto 58"/>
            <p:cNvSpPr txBox="1"/>
            <p:nvPr/>
          </p:nvSpPr>
          <p:spPr>
            <a:xfrm>
              <a:off x="6501552" y="4649177"/>
              <a:ext cx="156341"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2</a:t>
              </a:r>
              <a:endParaRPr lang="es-ES_tradnl" sz="700" dirty="0">
                <a:latin typeface="Calibri" charset="0"/>
                <a:ea typeface="Calibri" charset="0"/>
                <a:cs typeface="Calibri" charset="0"/>
              </a:endParaRPr>
            </a:p>
          </p:txBody>
        </p:sp>
        <p:sp>
          <p:nvSpPr>
            <p:cNvPr id="60" name="CuadroTexto 59"/>
            <p:cNvSpPr txBox="1"/>
            <p:nvPr/>
          </p:nvSpPr>
          <p:spPr>
            <a:xfrm>
              <a:off x="5965790" y="4588944"/>
              <a:ext cx="156341"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3</a:t>
              </a:r>
              <a:endParaRPr lang="es-ES_tradnl" sz="700" dirty="0">
                <a:latin typeface="Calibri" charset="0"/>
                <a:ea typeface="Calibri" charset="0"/>
                <a:cs typeface="Calibri" charset="0"/>
              </a:endParaRPr>
            </a:p>
          </p:txBody>
        </p:sp>
        <p:sp>
          <p:nvSpPr>
            <p:cNvPr id="61" name="CuadroTexto 60"/>
            <p:cNvSpPr txBox="1"/>
            <p:nvPr/>
          </p:nvSpPr>
          <p:spPr>
            <a:xfrm>
              <a:off x="5423412" y="4531181"/>
              <a:ext cx="156341"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4</a:t>
              </a:r>
              <a:endParaRPr lang="es-ES_tradnl" sz="700" dirty="0">
                <a:latin typeface="Calibri" charset="0"/>
                <a:ea typeface="Calibri" charset="0"/>
                <a:cs typeface="Calibri" charset="0"/>
              </a:endParaRPr>
            </a:p>
          </p:txBody>
        </p:sp>
        <p:sp>
          <p:nvSpPr>
            <p:cNvPr id="62" name="CuadroTexto 61"/>
            <p:cNvSpPr txBox="1"/>
            <p:nvPr/>
          </p:nvSpPr>
          <p:spPr>
            <a:xfrm>
              <a:off x="4881034" y="4457762"/>
              <a:ext cx="156341"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5</a:t>
              </a:r>
            </a:p>
          </p:txBody>
        </p:sp>
        <p:sp>
          <p:nvSpPr>
            <p:cNvPr id="64" name="CuadroTexto 63"/>
            <p:cNvSpPr txBox="1"/>
            <p:nvPr/>
          </p:nvSpPr>
          <p:spPr>
            <a:xfrm>
              <a:off x="4347093" y="4392957"/>
              <a:ext cx="156341"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6</a:t>
              </a:r>
              <a:endParaRPr lang="es-ES_tradnl" sz="700" dirty="0">
                <a:latin typeface="Calibri" charset="0"/>
                <a:ea typeface="Calibri" charset="0"/>
                <a:cs typeface="Calibri" charset="0"/>
              </a:endParaRPr>
            </a:p>
          </p:txBody>
        </p:sp>
        <p:sp>
          <p:nvSpPr>
            <p:cNvPr id="65" name="CuadroTexto 64"/>
            <p:cNvSpPr txBox="1"/>
            <p:nvPr/>
          </p:nvSpPr>
          <p:spPr>
            <a:xfrm>
              <a:off x="3807290" y="4271716"/>
              <a:ext cx="156341"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8</a:t>
              </a:r>
              <a:endParaRPr lang="es-ES_tradnl" sz="700" dirty="0">
                <a:latin typeface="Calibri" charset="0"/>
                <a:ea typeface="Calibri" charset="0"/>
                <a:cs typeface="Calibri" charset="0"/>
              </a:endParaRPr>
            </a:p>
          </p:txBody>
        </p:sp>
        <p:sp>
          <p:nvSpPr>
            <p:cNvPr id="66" name="CuadroTexto 65"/>
            <p:cNvSpPr txBox="1"/>
            <p:nvPr/>
          </p:nvSpPr>
          <p:spPr>
            <a:xfrm>
              <a:off x="3264140" y="3128953"/>
              <a:ext cx="156341"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26</a:t>
              </a:r>
              <a:endParaRPr lang="es-ES_tradnl" sz="700" dirty="0">
                <a:latin typeface="Calibri" charset="0"/>
                <a:ea typeface="Calibri" charset="0"/>
                <a:cs typeface="Calibri" charset="0"/>
              </a:endParaRPr>
            </a:p>
          </p:txBody>
        </p:sp>
        <p:sp>
          <p:nvSpPr>
            <p:cNvPr id="67" name="CuadroTexto 66"/>
            <p:cNvSpPr txBox="1"/>
            <p:nvPr/>
          </p:nvSpPr>
          <p:spPr>
            <a:xfrm>
              <a:off x="2734036" y="2992730"/>
              <a:ext cx="156341"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28</a:t>
              </a:r>
            </a:p>
          </p:txBody>
        </p:sp>
        <p:sp>
          <p:nvSpPr>
            <p:cNvPr id="68" name="CuadroTexto 67"/>
            <p:cNvSpPr txBox="1"/>
            <p:nvPr/>
          </p:nvSpPr>
          <p:spPr>
            <a:xfrm>
              <a:off x="2190768" y="1795132"/>
              <a:ext cx="156341"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47</a:t>
              </a:r>
              <a:endParaRPr lang="es-ES_tradnl" sz="700" dirty="0">
                <a:latin typeface="Calibri" charset="0"/>
                <a:ea typeface="Calibri" charset="0"/>
                <a:cs typeface="Calibri" charset="0"/>
              </a:endParaRPr>
            </a:p>
          </p:txBody>
        </p:sp>
        <p:sp>
          <p:nvSpPr>
            <p:cNvPr id="69" name="CuadroTexto 68"/>
            <p:cNvSpPr txBox="1"/>
            <p:nvPr/>
          </p:nvSpPr>
          <p:spPr>
            <a:xfrm>
              <a:off x="3330521" y="2857628"/>
              <a:ext cx="2851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78%</a:t>
              </a:r>
            </a:p>
          </p:txBody>
        </p:sp>
        <p:sp>
          <p:nvSpPr>
            <p:cNvPr id="70" name="CuadroTexto 69"/>
            <p:cNvSpPr txBox="1"/>
            <p:nvPr/>
          </p:nvSpPr>
          <p:spPr>
            <a:xfrm>
              <a:off x="3885460" y="2656123"/>
              <a:ext cx="2851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84%</a:t>
              </a:r>
            </a:p>
          </p:txBody>
        </p:sp>
        <p:sp>
          <p:nvSpPr>
            <p:cNvPr id="71" name="CuadroTexto 70"/>
            <p:cNvSpPr txBox="1"/>
            <p:nvPr/>
          </p:nvSpPr>
          <p:spPr>
            <a:xfrm>
              <a:off x="4414141" y="2530155"/>
              <a:ext cx="2851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88%</a:t>
              </a:r>
              <a:endParaRPr lang="es-ES_tradnl" sz="700" dirty="0">
                <a:latin typeface="Calibri" charset="0"/>
                <a:ea typeface="Calibri" charset="0"/>
                <a:cs typeface="Calibri" charset="0"/>
              </a:endParaRPr>
            </a:p>
          </p:txBody>
        </p:sp>
        <p:sp>
          <p:nvSpPr>
            <p:cNvPr id="72" name="CuadroTexto 71"/>
            <p:cNvSpPr txBox="1"/>
            <p:nvPr/>
          </p:nvSpPr>
          <p:spPr>
            <a:xfrm>
              <a:off x="4959204" y="2425373"/>
              <a:ext cx="2851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92%</a:t>
              </a:r>
              <a:endParaRPr lang="es-ES_tradnl" sz="700" dirty="0">
                <a:latin typeface="Calibri" charset="0"/>
                <a:ea typeface="Calibri" charset="0"/>
                <a:cs typeface="Calibri" charset="0"/>
              </a:endParaRPr>
            </a:p>
          </p:txBody>
        </p:sp>
        <p:sp>
          <p:nvSpPr>
            <p:cNvPr id="73" name="CuadroTexto 72"/>
            <p:cNvSpPr txBox="1"/>
            <p:nvPr/>
          </p:nvSpPr>
          <p:spPr>
            <a:xfrm>
              <a:off x="5498823" y="2344713"/>
              <a:ext cx="2851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95%</a:t>
              </a:r>
              <a:endParaRPr lang="es-ES_tradnl" sz="700" dirty="0">
                <a:latin typeface="Calibri" charset="0"/>
                <a:ea typeface="Calibri" charset="0"/>
                <a:cs typeface="Calibri" charset="0"/>
              </a:endParaRPr>
            </a:p>
          </p:txBody>
        </p:sp>
        <p:sp>
          <p:nvSpPr>
            <p:cNvPr id="74" name="CuadroTexto 73"/>
            <p:cNvSpPr txBox="1"/>
            <p:nvPr/>
          </p:nvSpPr>
          <p:spPr>
            <a:xfrm>
              <a:off x="6049443" y="2282433"/>
              <a:ext cx="2851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98%</a:t>
              </a:r>
              <a:endParaRPr lang="es-ES_tradnl" sz="700" dirty="0">
                <a:latin typeface="Calibri" charset="0"/>
                <a:ea typeface="Calibri" charset="0"/>
                <a:cs typeface="Calibri" charset="0"/>
              </a:endParaRPr>
            </a:p>
          </p:txBody>
        </p:sp>
        <p:sp>
          <p:nvSpPr>
            <p:cNvPr id="29" name="Rectángulo 28"/>
            <p:cNvSpPr/>
            <p:nvPr/>
          </p:nvSpPr>
          <p:spPr>
            <a:xfrm>
              <a:off x="2164507" y="1915124"/>
              <a:ext cx="223804" cy="3006281"/>
            </a:xfrm>
            <a:prstGeom prst="rect">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0" name="Rectángulo 29"/>
            <p:cNvSpPr/>
            <p:nvPr/>
          </p:nvSpPr>
          <p:spPr>
            <a:xfrm>
              <a:off x="2700305" y="3114076"/>
              <a:ext cx="223804" cy="1807329"/>
            </a:xfrm>
            <a:prstGeom prst="rect">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1" name="Rectángulo 30"/>
            <p:cNvSpPr/>
            <p:nvPr/>
          </p:nvSpPr>
          <p:spPr>
            <a:xfrm>
              <a:off x="3234238" y="3251555"/>
              <a:ext cx="223804" cy="1669850"/>
            </a:xfrm>
            <a:prstGeom prst="rect">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2" name="Rectángulo 31"/>
            <p:cNvSpPr/>
            <p:nvPr/>
          </p:nvSpPr>
          <p:spPr>
            <a:xfrm>
              <a:off x="3768171" y="4392957"/>
              <a:ext cx="223804" cy="528448"/>
            </a:xfrm>
            <a:prstGeom prst="rect">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3" name="Rectángulo 32"/>
            <p:cNvSpPr/>
            <p:nvPr/>
          </p:nvSpPr>
          <p:spPr>
            <a:xfrm>
              <a:off x="4313362" y="4531180"/>
              <a:ext cx="223804" cy="384833"/>
            </a:xfrm>
            <a:prstGeom prst="rect">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81" name="Conector recto 80"/>
            <p:cNvCxnSpPr/>
            <p:nvPr/>
          </p:nvCxnSpPr>
          <p:spPr>
            <a:xfrm flipV="1">
              <a:off x="2268938" y="2871725"/>
              <a:ext cx="1073372" cy="1083468"/>
            </a:xfrm>
            <a:prstGeom prst="line">
              <a:avLst/>
            </a:prstGeom>
            <a:ln w="19050">
              <a:solidFill>
                <a:srgbClr val="EE4639"/>
              </a:solidFill>
            </a:ln>
          </p:spPr>
          <p:style>
            <a:lnRef idx="1">
              <a:schemeClr val="accent1"/>
            </a:lnRef>
            <a:fillRef idx="0">
              <a:schemeClr val="accent1"/>
            </a:fillRef>
            <a:effectRef idx="0">
              <a:schemeClr val="accent1"/>
            </a:effectRef>
            <a:fontRef idx="minor">
              <a:schemeClr val="tx1"/>
            </a:fontRef>
          </p:style>
        </p:cxnSp>
        <p:sp>
          <p:nvSpPr>
            <p:cNvPr id="87" name="CuadroTexto 86"/>
            <p:cNvSpPr txBox="1"/>
            <p:nvPr/>
          </p:nvSpPr>
          <p:spPr>
            <a:xfrm>
              <a:off x="6451810" y="2224634"/>
              <a:ext cx="2851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99%</a:t>
              </a:r>
            </a:p>
          </p:txBody>
        </p:sp>
        <p:sp>
          <p:nvSpPr>
            <p:cNvPr id="88" name="CuadroTexto 87"/>
            <p:cNvSpPr txBox="1"/>
            <p:nvPr/>
          </p:nvSpPr>
          <p:spPr>
            <a:xfrm>
              <a:off x="7082389" y="2224634"/>
              <a:ext cx="2851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100%</a:t>
              </a:r>
            </a:p>
          </p:txBody>
        </p:sp>
        <p:sp>
          <p:nvSpPr>
            <p:cNvPr id="89" name="CuadroTexto 88"/>
            <p:cNvSpPr txBox="1"/>
            <p:nvPr/>
          </p:nvSpPr>
          <p:spPr>
            <a:xfrm>
              <a:off x="2734036" y="3575460"/>
              <a:ext cx="156341" cy="107722"/>
            </a:xfrm>
            <a:prstGeom prst="rect">
              <a:avLst/>
            </a:prstGeom>
            <a:noFill/>
          </p:spPr>
          <p:txBody>
            <a:bodyPr wrap="square" lIns="0" tIns="0" rIns="0" bIns="0" rtlCol="0">
              <a:spAutoFit/>
            </a:bodyPr>
            <a:lstStyle/>
            <a:p>
              <a:pPr algn="ctr"/>
              <a:r>
                <a:rPr lang="es-ES_tradnl" sz="700">
                  <a:solidFill>
                    <a:schemeClr val="bg1"/>
                  </a:solidFill>
                  <a:latin typeface="Calibri" charset="0"/>
                  <a:ea typeface="Calibri" charset="0"/>
                  <a:cs typeface="Calibri" charset="0"/>
                </a:rPr>
                <a:t>58%</a:t>
              </a:r>
              <a:endParaRPr lang="es-ES_tradnl" sz="700" dirty="0">
                <a:solidFill>
                  <a:schemeClr val="bg1"/>
                </a:solidFill>
                <a:latin typeface="Calibri" charset="0"/>
                <a:ea typeface="Calibri" charset="0"/>
                <a:cs typeface="Calibri" charset="0"/>
              </a:endParaRPr>
            </a:p>
          </p:txBody>
        </p:sp>
        <p:sp>
          <p:nvSpPr>
            <p:cNvPr id="90" name="CuadroTexto 89"/>
            <p:cNvSpPr txBox="1"/>
            <p:nvPr/>
          </p:nvSpPr>
          <p:spPr>
            <a:xfrm>
              <a:off x="2198238" y="4066817"/>
              <a:ext cx="156341" cy="107722"/>
            </a:xfrm>
            <a:prstGeom prst="rect">
              <a:avLst/>
            </a:prstGeom>
            <a:noFill/>
          </p:spPr>
          <p:txBody>
            <a:bodyPr wrap="square" lIns="0" tIns="0" rIns="0" bIns="0" rtlCol="0">
              <a:spAutoFit/>
            </a:bodyPr>
            <a:lstStyle/>
            <a:p>
              <a:pPr algn="ctr"/>
              <a:r>
                <a:rPr lang="es-ES_tradnl" sz="700">
                  <a:solidFill>
                    <a:schemeClr val="bg1"/>
                  </a:solidFill>
                  <a:latin typeface="Calibri" charset="0"/>
                  <a:ea typeface="Calibri" charset="0"/>
                  <a:cs typeface="Calibri" charset="0"/>
                </a:rPr>
                <a:t>36%</a:t>
              </a:r>
              <a:endParaRPr lang="es-ES_tradnl" sz="700" dirty="0">
                <a:solidFill>
                  <a:schemeClr val="bg1"/>
                </a:solidFill>
                <a:latin typeface="Calibri" charset="0"/>
                <a:ea typeface="Calibri" charset="0"/>
                <a:cs typeface="Calibri" charset="0"/>
              </a:endParaRPr>
            </a:p>
          </p:txBody>
        </p:sp>
        <p:cxnSp>
          <p:nvCxnSpPr>
            <p:cNvPr id="96" name="Conector recto 95"/>
            <p:cNvCxnSpPr/>
            <p:nvPr/>
          </p:nvCxnSpPr>
          <p:spPr>
            <a:xfrm>
              <a:off x="7374706" y="2278495"/>
              <a:ext cx="76902"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9" name="Conector recto 98"/>
            <p:cNvCxnSpPr/>
            <p:nvPr/>
          </p:nvCxnSpPr>
          <p:spPr>
            <a:xfrm>
              <a:off x="7386287" y="2783160"/>
              <a:ext cx="76902"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0" name="Conector recto 99"/>
            <p:cNvCxnSpPr/>
            <p:nvPr/>
          </p:nvCxnSpPr>
          <p:spPr>
            <a:xfrm>
              <a:off x="7386287" y="3304823"/>
              <a:ext cx="76902"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1" name="Conector recto 100"/>
            <p:cNvCxnSpPr/>
            <p:nvPr/>
          </p:nvCxnSpPr>
          <p:spPr>
            <a:xfrm>
              <a:off x="7386287" y="3847748"/>
              <a:ext cx="76902"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2" name="Conector recto 101"/>
            <p:cNvCxnSpPr/>
            <p:nvPr/>
          </p:nvCxnSpPr>
          <p:spPr>
            <a:xfrm>
              <a:off x="7386287" y="4379438"/>
              <a:ext cx="76902"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 name="Conector recto 102"/>
            <p:cNvCxnSpPr/>
            <p:nvPr/>
          </p:nvCxnSpPr>
          <p:spPr>
            <a:xfrm>
              <a:off x="7386287" y="4922363"/>
              <a:ext cx="76902"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4" name="Conector recto 103"/>
            <p:cNvCxnSpPr/>
            <p:nvPr/>
          </p:nvCxnSpPr>
          <p:spPr>
            <a:xfrm flipV="1">
              <a:off x="7380288" y="1737154"/>
              <a:ext cx="0" cy="321867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Conector recto 110"/>
            <p:cNvCxnSpPr/>
            <p:nvPr/>
          </p:nvCxnSpPr>
          <p:spPr>
            <a:xfrm>
              <a:off x="7367506" y="1731922"/>
              <a:ext cx="76902"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3" name="CuadroTexto 112"/>
            <p:cNvSpPr txBox="1"/>
            <p:nvPr/>
          </p:nvSpPr>
          <p:spPr>
            <a:xfrm rot="16200000">
              <a:off x="1781831" y="2883136"/>
              <a:ext cx="286874" cy="107722"/>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Counts</a:t>
              </a:r>
              <a:endParaRPr lang="es-ES_tradnl" sz="700" dirty="0">
                <a:latin typeface="Calibri" charset="0"/>
                <a:ea typeface="Calibri" charset="0"/>
                <a:cs typeface="Calibri" charset="0"/>
              </a:endParaRPr>
            </a:p>
          </p:txBody>
        </p:sp>
      </p:grpSp>
    </p:spTree>
    <p:extLst>
      <p:ext uri="{BB962C8B-B14F-4D97-AF65-F5344CB8AC3E}">
        <p14:creationId xmlns:p14="http://schemas.microsoft.com/office/powerpoint/2010/main" val="1385984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0" y="921866"/>
            <a:ext cx="7825951" cy="1262974"/>
          </a:xfrm>
          <a:prstGeom prst="rect">
            <a:avLst/>
          </a:prstGeom>
        </p:spPr>
        <p:txBody>
          <a:bodyPr wrap="square" lIns="0" tIns="0" rIns="0" bIns="46800">
            <a:spAutoFit/>
          </a:bodyPr>
          <a:lstStyle/>
          <a:p>
            <a:pPr marL="223838" indent="-223838">
              <a:spcAft>
                <a:spcPts val="600"/>
              </a:spcAft>
              <a:buFont typeface="+mj-lt"/>
              <a:buAutoNum type="arabicPeriod" startAt="6"/>
            </a:pPr>
            <a:r>
              <a:rPr lang="en-US" sz="1600" b="1" dirty="0">
                <a:solidFill>
                  <a:srgbClr val="714FA0"/>
                </a:solidFill>
                <a:latin typeface="Calibri" charset="0"/>
                <a:ea typeface="Calibri" charset="0"/>
                <a:cs typeface="Calibri" charset="0"/>
              </a:rPr>
              <a:t>DIAGRAMA DE DISPERSIÓN</a:t>
            </a:r>
          </a:p>
          <a:p>
            <a:pPr marL="223838">
              <a:spcAft>
                <a:spcPts val="0"/>
              </a:spcAft>
            </a:pPr>
            <a:r>
              <a:rPr lang="es-ES" sz="1600" b="1" dirty="0">
                <a:latin typeface="Calibri" charset="0"/>
                <a:ea typeface="Calibri" charset="0"/>
                <a:cs typeface="Calibri" charset="0"/>
              </a:rPr>
              <a:t>Descripción: </a:t>
            </a:r>
            <a:endParaRPr lang="es-PE" sz="1600" b="1" dirty="0">
              <a:latin typeface="Calibri" charset="0"/>
              <a:ea typeface="Calibri" charset="0"/>
              <a:cs typeface="Calibri" charset="0"/>
            </a:endParaRPr>
          </a:p>
          <a:p>
            <a:pPr marL="404813" indent="-180975">
              <a:buFont typeface="Arial" charset="0"/>
              <a:buChar char="•"/>
            </a:pPr>
            <a:r>
              <a:rPr lang="es-PE" sz="1400" dirty="0">
                <a:latin typeface="Calibri" charset="0"/>
                <a:ea typeface="Calibri" charset="0"/>
                <a:cs typeface="Calibri" charset="0"/>
              </a:rPr>
              <a:t>Los diagramas de dispersión grafican pares de datos numéricos, con una variable en cada eje, para buscar una relación entre ellos. Si se correlacionan las variables, los puntos caerán a lo largo de una línea o curva. Cuanto mejor sea la correlación, los puntos estarán más pegados a la línea de tendencia.</a:t>
            </a:r>
          </a:p>
        </p:txBody>
      </p:sp>
      <p:grpSp>
        <p:nvGrpSpPr>
          <p:cNvPr id="73" name="Agrupar 72"/>
          <p:cNvGrpSpPr/>
          <p:nvPr/>
        </p:nvGrpSpPr>
        <p:grpSpPr>
          <a:xfrm>
            <a:off x="2012884" y="2605088"/>
            <a:ext cx="5118232" cy="2499791"/>
            <a:chOff x="2262056" y="2733123"/>
            <a:chExt cx="5118232" cy="2499791"/>
          </a:xfrm>
        </p:grpSpPr>
        <p:cxnSp>
          <p:nvCxnSpPr>
            <p:cNvPr id="7" name="Conector angular 6"/>
            <p:cNvCxnSpPr/>
            <p:nvPr/>
          </p:nvCxnSpPr>
          <p:spPr>
            <a:xfrm>
              <a:off x="2824681" y="3144838"/>
              <a:ext cx="3097488" cy="1652190"/>
            </a:xfrm>
            <a:prstGeom prst="bentConnector3">
              <a:avLst>
                <a:gd name="adj1" fmla="val 99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5114925" y="4902597"/>
              <a:ext cx="339328"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90</a:t>
              </a:r>
            </a:p>
          </p:txBody>
        </p:sp>
        <p:sp>
          <p:nvSpPr>
            <p:cNvPr id="12" name="CuadroTexto 11"/>
            <p:cNvSpPr txBox="1"/>
            <p:nvPr/>
          </p:nvSpPr>
          <p:spPr>
            <a:xfrm>
              <a:off x="4690863" y="4146848"/>
              <a:ext cx="1197659" cy="323165"/>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Y= 0,0055X + 1,3685</a:t>
              </a:r>
            </a:p>
            <a:p>
              <a:pPr algn="ctr"/>
              <a:r>
                <a:rPr lang="es-ES_tradnl" sz="1050" dirty="0">
                  <a:latin typeface="Calibri" charset="0"/>
                  <a:ea typeface="Calibri" charset="0"/>
                  <a:cs typeface="Calibri" charset="0"/>
                </a:rPr>
                <a:t>R</a:t>
              </a:r>
              <a:r>
                <a:rPr lang="pl-PL" sz="1050" dirty="0">
                  <a:latin typeface="Calibri" charset="0"/>
                  <a:ea typeface="Calibri" charset="0"/>
                  <a:cs typeface="Calibri" charset="0"/>
                </a:rPr>
                <a:t> </a:t>
              </a:r>
              <a:r>
                <a:rPr lang="pl-PL" sz="1050" baseline="30000" dirty="0">
                  <a:latin typeface="Calibri" charset="0"/>
                  <a:ea typeface="Calibri" charset="0"/>
                  <a:cs typeface="Calibri" charset="0"/>
                </a:rPr>
                <a:t>2</a:t>
              </a:r>
              <a:r>
                <a:rPr lang="pl-PL" sz="1050" dirty="0">
                  <a:latin typeface="Calibri" charset="0"/>
                  <a:ea typeface="Calibri" charset="0"/>
                  <a:cs typeface="Calibri" charset="0"/>
                </a:rPr>
                <a:t> = 0,5003</a:t>
              </a:r>
              <a:endParaRPr lang="es-ES_tradnl" sz="1050" dirty="0">
                <a:latin typeface="Calibri" charset="0"/>
                <a:ea typeface="Calibri" charset="0"/>
                <a:cs typeface="Calibri" charset="0"/>
              </a:endParaRPr>
            </a:p>
          </p:txBody>
        </p:sp>
        <p:sp>
          <p:nvSpPr>
            <p:cNvPr id="13" name="CuadroTexto 12"/>
            <p:cNvSpPr txBox="1"/>
            <p:nvPr/>
          </p:nvSpPr>
          <p:spPr>
            <a:xfrm>
              <a:off x="4504134" y="4902597"/>
              <a:ext cx="339328" cy="161583"/>
            </a:xfrm>
            <a:prstGeom prst="rect">
              <a:avLst/>
            </a:prstGeom>
            <a:noFill/>
          </p:spPr>
          <p:txBody>
            <a:bodyPr wrap="square" lIns="0" tIns="0" rIns="0" bIns="0" rtlCol="0">
              <a:spAutoFit/>
            </a:bodyPr>
            <a:lstStyle/>
            <a:p>
              <a:pPr algn="ctr"/>
              <a:r>
                <a:rPr lang="es-ES_tradnl" sz="1050">
                  <a:latin typeface="Calibri" charset="0"/>
                  <a:ea typeface="Calibri" charset="0"/>
                  <a:cs typeface="Calibri" charset="0"/>
                </a:rPr>
                <a:t>80</a:t>
              </a:r>
            </a:p>
          </p:txBody>
        </p:sp>
        <p:sp>
          <p:nvSpPr>
            <p:cNvPr id="14" name="CuadroTexto 13"/>
            <p:cNvSpPr txBox="1"/>
            <p:nvPr/>
          </p:nvSpPr>
          <p:spPr>
            <a:xfrm>
              <a:off x="3896915" y="4902597"/>
              <a:ext cx="339328" cy="161583"/>
            </a:xfrm>
            <a:prstGeom prst="rect">
              <a:avLst/>
            </a:prstGeom>
            <a:noFill/>
          </p:spPr>
          <p:txBody>
            <a:bodyPr wrap="square" lIns="0" tIns="0" rIns="0" bIns="0" rtlCol="0">
              <a:spAutoFit/>
            </a:bodyPr>
            <a:lstStyle/>
            <a:p>
              <a:pPr algn="ctr"/>
              <a:r>
                <a:rPr lang="es-ES_tradnl" sz="1050">
                  <a:latin typeface="Calibri" charset="0"/>
                  <a:ea typeface="Calibri" charset="0"/>
                  <a:cs typeface="Calibri" charset="0"/>
                </a:rPr>
                <a:t>70</a:t>
              </a:r>
            </a:p>
          </p:txBody>
        </p:sp>
        <p:sp>
          <p:nvSpPr>
            <p:cNvPr id="15" name="CuadroTexto 14"/>
            <p:cNvSpPr txBox="1"/>
            <p:nvPr/>
          </p:nvSpPr>
          <p:spPr>
            <a:xfrm>
              <a:off x="3293269" y="4902597"/>
              <a:ext cx="339328"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60</a:t>
              </a:r>
            </a:p>
          </p:txBody>
        </p:sp>
        <p:sp>
          <p:nvSpPr>
            <p:cNvPr id="16" name="CuadroTexto 15"/>
            <p:cNvSpPr txBox="1"/>
            <p:nvPr/>
          </p:nvSpPr>
          <p:spPr>
            <a:xfrm>
              <a:off x="2680692" y="4902597"/>
              <a:ext cx="339328"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50</a:t>
              </a:r>
            </a:p>
          </p:txBody>
        </p:sp>
        <p:sp>
          <p:nvSpPr>
            <p:cNvPr id="17" name="CuadroTexto 16"/>
            <p:cNvSpPr txBox="1"/>
            <p:nvPr/>
          </p:nvSpPr>
          <p:spPr>
            <a:xfrm>
              <a:off x="2444047" y="4695041"/>
              <a:ext cx="339328"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1,5</a:t>
              </a:r>
            </a:p>
          </p:txBody>
        </p:sp>
        <p:sp>
          <p:nvSpPr>
            <p:cNvPr id="18" name="CuadroTexto 17"/>
            <p:cNvSpPr txBox="1"/>
            <p:nvPr/>
          </p:nvSpPr>
          <p:spPr>
            <a:xfrm>
              <a:off x="2418372" y="4533457"/>
              <a:ext cx="339328" cy="153888"/>
            </a:xfrm>
            <a:prstGeom prst="rect">
              <a:avLst/>
            </a:prstGeom>
            <a:noFill/>
          </p:spPr>
          <p:txBody>
            <a:bodyPr wrap="square" lIns="0" tIns="0" rIns="0" bIns="0" rtlCol="0">
              <a:spAutoFit/>
            </a:bodyPr>
            <a:lstStyle/>
            <a:p>
              <a:pPr algn="r"/>
              <a:r>
                <a:rPr lang="es-ES_tradnl" sz="1000">
                  <a:latin typeface="Calibri" charset="0"/>
                  <a:ea typeface="Calibri" charset="0"/>
                  <a:cs typeface="Calibri" charset="0"/>
                </a:rPr>
                <a:t>1,55</a:t>
              </a:r>
              <a:endParaRPr lang="es-ES_tradnl" sz="1000" dirty="0">
                <a:latin typeface="Calibri" charset="0"/>
                <a:ea typeface="Calibri" charset="0"/>
                <a:cs typeface="Calibri" charset="0"/>
              </a:endParaRPr>
            </a:p>
          </p:txBody>
        </p:sp>
        <p:sp>
          <p:nvSpPr>
            <p:cNvPr id="19" name="CuadroTexto 18"/>
            <p:cNvSpPr txBox="1"/>
            <p:nvPr/>
          </p:nvSpPr>
          <p:spPr>
            <a:xfrm>
              <a:off x="2418372" y="4377295"/>
              <a:ext cx="339328"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1,6</a:t>
              </a:r>
            </a:p>
          </p:txBody>
        </p:sp>
        <p:sp>
          <p:nvSpPr>
            <p:cNvPr id="20" name="CuadroTexto 19"/>
            <p:cNvSpPr txBox="1"/>
            <p:nvPr/>
          </p:nvSpPr>
          <p:spPr>
            <a:xfrm>
              <a:off x="2418372" y="4190401"/>
              <a:ext cx="339328"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1,65</a:t>
              </a:r>
            </a:p>
          </p:txBody>
        </p:sp>
        <p:sp>
          <p:nvSpPr>
            <p:cNvPr id="21" name="CuadroTexto 20"/>
            <p:cNvSpPr txBox="1"/>
            <p:nvPr/>
          </p:nvSpPr>
          <p:spPr>
            <a:xfrm>
              <a:off x="2418372" y="4035452"/>
              <a:ext cx="339328"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1,7</a:t>
              </a:r>
            </a:p>
          </p:txBody>
        </p:sp>
        <p:sp>
          <p:nvSpPr>
            <p:cNvPr id="22" name="CuadroTexto 21"/>
            <p:cNvSpPr txBox="1"/>
            <p:nvPr/>
          </p:nvSpPr>
          <p:spPr>
            <a:xfrm>
              <a:off x="2418372" y="3872655"/>
              <a:ext cx="339328" cy="153888"/>
            </a:xfrm>
            <a:prstGeom prst="rect">
              <a:avLst/>
            </a:prstGeom>
            <a:noFill/>
          </p:spPr>
          <p:txBody>
            <a:bodyPr wrap="square" lIns="0" tIns="0" rIns="0" bIns="0" rtlCol="0">
              <a:spAutoFit/>
            </a:bodyPr>
            <a:lstStyle/>
            <a:p>
              <a:pPr algn="r"/>
              <a:r>
                <a:rPr lang="es-ES_tradnl" sz="1000">
                  <a:latin typeface="Calibri" charset="0"/>
                  <a:ea typeface="Calibri" charset="0"/>
                  <a:cs typeface="Calibri" charset="0"/>
                </a:rPr>
                <a:t>1,75</a:t>
              </a:r>
              <a:endParaRPr lang="es-ES_tradnl" sz="1000" dirty="0">
                <a:latin typeface="Calibri" charset="0"/>
                <a:ea typeface="Calibri" charset="0"/>
                <a:cs typeface="Calibri" charset="0"/>
              </a:endParaRPr>
            </a:p>
          </p:txBody>
        </p:sp>
        <p:sp>
          <p:nvSpPr>
            <p:cNvPr id="23" name="CuadroTexto 22"/>
            <p:cNvSpPr txBox="1"/>
            <p:nvPr/>
          </p:nvSpPr>
          <p:spPr>
            <a:xfrm>
              <a:off x="2418372" y="3703322"/>
              <a:ext cx="339328" cy="153888"/>
            </a:xfrm>
            <a:prstGeom prst="rect">
              <a:avLst/>
            </a:prstGeom>
            <a:noFill/>
          </p:spPr>
          <p:txBody>
            <a:bodyPr wrap="square" lIns="0" tIns="0" rIns="0" bIns="0" rtlCol="0">
              <a:spAutoFit/>
            </a:bodyPr>
            <a:lstStyle/>
            <a:p>
              <a:pPr algn="r"/>
              <a:r>
                <a:rPr lang="es-ES_tradnl" sz="1000">
                  <a:latin typeface="Calibri" charset="0"/>
                  <a:ea typeface="Calibri" charset="0"/>
                  <a:cs typeface="Calibri" charset="0"/>
                </a:rPr>
                <a:t>1,8</a:t>
              </a:r>
              <a:endParaRPr lang="es-ES_tradnl" sz="1000" dirty="0">
                <a:latin typeface="Calibri" charset="0"/>
                <a:ea typeface="Calibri" charset="0"/>
                <a:cs typeface="Calibri" charset="0"/>
              </a:endParaRPr>
            </a:p>
          </p:txBody>
        </p:sp>
        <p:sp>
          <p:nvSpPr>
            <p:cNvPr id="24" name="CuadroTexto 23"/>
            <p:cNvSpPr txBox="1"/>
            <p:nvPr/>
          </p:nvSpPr>
          <p:spPr>
            <a:xfrm>
              <a:off x="2418372" y="3539543"/>
              <a:ext cx="339328"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1,85</a:t>
              </a:r>
            </a:p>
          </p:txBody>
        </p:sp>
        <p:sp>
          <p:nvSpPr>
            <p:cNvPr id="25" name="CuadroTexto 24"/>
            <p:cNvSpPr txBox="1"/>
            <p:nvPr/>
          </p:nvSpPr>
          <p:spPr>
            <a:xfrm>
              <a:off x="2418372" y="3370210"/>
              <a:ext cx="339328"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1,9</a:t>
              </a:r>
            </a:p>
          </p:txBody>
        </p:sp>
        <p:sp>
          <p:nvSpPr>
            <p:cNvPr id="26" name="CuadroTexto 25"/>
            <p:cNvSpPr txBox="1"/>
            <p:nvPr/>
          </p:nvSpPr>
          <p:spPr>
            <a:xfrm>
              <a:off x="2418372" y="3197083"/>
              <a:ext cx="339328"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1,95</a:t>
              </a:r>
            </a:p>
          </p:txBody>
        </p:sp>
        <p:sp>
          <p:nvSpPr>
            <p:cNvPr id="27" name="CuadroTexto 26"/>
            <p:cNvSpPr txBox="1"/>
            <p:nvPr/>
          </p:nvSpPr>
          <p:spPr>
            <a:xfrm>
              <a:off x="2418372" y="3048556"/>
              <a:ext cx="339328"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1,2</a:t>
              </a:r>
            </a:p>
          </p:txBody>
        </p:sp>
        <p:cxnSp>
          <p:nvCxnSpPr>
            <p:cNvPr id="29" name="Conector recto 28"/>
            <p:cNvCxnSpPr/>
            <p:nvPr/>
          </p:nvCxnSpPr>
          <p:spPr>
            <a:xfrm flipV="1">
              <a:off x="2824681" y="4621273"/>
              <a:ext cx="65753"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ector recto 29"/>
            <p:cNvCxnSpPr/>
            <p:nvPr/>
          </p:nvCxnSpPr>
          <p:spPr>
            <a:xfrm flipV="1">
              <a:off x="2824681" y="4455375"/>
              <a:ext cx="65753"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ector recto 30"/>
            <p:cNvCxnSpPr/>
            <p:nvPr/>
          </p:nvCxnSpPr>
          <p:spPr>
            <a:xfrm flipV="1">
              <a:off x="2824681" y="4288160"/>
              <a:ext cx="65753"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31"/>
            <p:cNvCxnSpPr/>
            <p:nvPr/>
          </p:nvCxnSpPr>
          <p:spPr>
            <a:xfrm flipV="1">
              <a:off x="2824681" y="4133672"/>
              <a:ext cx="65753"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ector recto 32"/>
            <p:cNvCxnSpPr/>
            <p:nvPr/>
          </p:nvCxnSpPr>
          <p:spPr>
            <a:xfrm flipV="1">
              <a:off x="2824681" y="3957605"/>
              <a:ext cx="65753"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ector recto 33"/>
            <p:cNvCxnSpPr/>
            <p:nvPr/>
          </p:nvCxnSpPr>
          <p:spPr>
            <a:xfrm flipV="1">
              <a:off x="2824681" y="3788942"/>
              <a:ext cx="65753"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ector recto 34"/>
            <p:cNvCxnSpPr/>
            <p:nvPr/>
          </p:nvCxnSpPr>
          <p:spPr>
            <a:xfrm flipV="1">
              <a:off x="2824681" y="3626078"/>
              <a:ext cx="65753"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ector recto 35"/>
            <p:cNvCxnSpPr/>
            <p:nvPr/>
          </p:nvCxnSpPr>
          <p:spPr>
            <a:xfrm flipV="1">
              <a:off x="2824681" y="3454947"/>
              <a:ext cx="65753"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36"/>
            <p:cNvCxnSpPr/>
            <p:nvPr/>
          </p:nvCxnSpPr>
          <p:spPr>
            <a:xfrm flipV="1">
              <a:off x="2824681" y="3284401"/>
              <a:ext cx="65753"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ector recto 37"/>
            <p:cNvCxnSpPr/>
            <p:nvPr/>
          </p:nvCxnSpPr>
          <p:spPr>
            <a:xfrm flipV="1">
              <a:off x="2853588" y="4797028"/>
              <a:ext cx="0" cy="807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ector recto 42"/>
            <p:cNvCxnSpPr/>
            <p:nvPr/>
          </p:nvCxnSpPr>
          <p:spPr>
            <a:xfrm flipV="1">
              <a:off x="3462933" y="4797028"/>
              <a:ext cx="0" cy="807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ector recto 43"/>
            <p:cNvCxnSpPr/>
            <p:nvPr/>
          </p:nvCxnSpPr>
          <p:spPr>
            <a:xfrm flipV="1">
              <a:off x="4068762" y="4797028"/>
              <a:ext cx="0" cy="807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ector recto 44"/>
            <p:cNvCxnSpPr/>
            <p:nvPr/>
          </p:nvCxnSpPr>
          <p:spPr>
            <a:xfrm flipV="1">
              <a:off x="4684910" y="4797028"/>
              <a:ext cx="0" cy="807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ector recto 45"/>
            <p:cNvCxnSpPr/>
            <p:nvPr/>
          </p:nvCxnSpPr>
          <p:spPr>
            <a:xfrm flipV="1">
              <a:off x="5280024" y="4797028"/>
              <a:ext cx="0" cy="807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ector recto 46"/>
            <p:cNvCxnSpPr/>
            <p:nvPr/>
          </p:nvCxnSpPr>
          <p:spPr>
            <a:xfrm flipV="1">
              <a:off x="5922169" y="4797028"/>
              <a:ext cx="0" cy="807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ombo 51"/>
            <p:cNvSpPr/>
            <p:nvPr/>
          </p:nvSpPr>
          <p:spPr>
            <a:xfrm>
              <a:off x="3421017" y="4274511"/>
              <a:ext cx="83831" cy="83831"/>
            </a:xfrm>
            <a:prstGeom prst="diamond">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3" name="Rombo 52"/>
            <p:cNvSpPr/>
            <p:nvPr/>
          </p:nvSpPr>
          <p:spPr>
            <a:xfrm>
              <a:off x="3730436" y="4265275"/>
              <a:ext cx="83831" cy="83831"/>
            </a:xfrm>
            <a:prstGeom prst="diamond">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4" name="Rombo 53"/>
            <p:cNvSpPr/>
            <p:nvPr/>
          </p:nvSpPr>
          <p:spPr>
            <a:xfrm>
              <a:off x="3708211" y="3992322"/>
              <a:ext cx="83831" cy="83831"/>
            </a:xfrm>
            <a:prstGeom prst="diamond">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5" name="Rombo 54"/>
            <p:cNvSpPr/>
            <p:nvPr/>
          </p:nvSpPr>
          <p:spPr>
            <a:xfrm>
              <a:off x="4034188" y="3765912"/>
              <a:ext cx="83831" cy="83831"/>
            </a:xfrm>
            <a:prstGeom prst="diamond">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6" name="Rombo 55"/>
            <p:cNvSpPr/>
            <p:nvPr/>
          </p:nvSpPr>
          <p:spPr>
            <a:xfrm>
              <a:off x="4053283" y="3953446"/>
              <a:ext cx="83831" cy="83831"/>
            </a:xfrm>
            <a:prstGeom prst="diamond">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7" name="Rombo 56"/>
            <p:cNvSpPr/>
            <p:nvPr/>
          </p:nvSpPr>
          <p:spPr>
            <a:xfrm>
              <a:off x="4351359" y="3944088"/>
              <a:ext cx="73906" cy="83831"/>
            </a:xfrm>
            <a:prstGeom prst="diamond">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8" name="Rombo 57"/>
            <p:cNvSpPr/>
            <p:nvPr/>
          </p:nvSpPr>
          <p:spPr>
            <a:xfrm>
              <a:off x="4340681" y="3536503"/>
              <a:ext cx="73906" cy="83831"/>
            </a:xfrm>
            <a:prstGeom prst="diamond">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9" name="Rombo 58"/>
            <p:cNvSpPr/>
            <p:nvPr/>
          </p:nvSpPr>
          <p:spPr>
            <a:xfrm>
              <a:off x="4647957" y="3765912"/>
              <a:ext cx="73906" cy="83831"/>
            </a:xfrm>
            <a:prstGeom prst="diamond">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0" name="Rombo 59"/>
            <p:cNvSpPr/>
            <p:nvPr/>
          </p:nvSpPr>
          <p:spPr>
            <a:xfrm>
              <a:off x="4955713" y="3432087"/>
              <a:ext cx="73906" cy="83831"/>
            </a:xfrm>
            <a:prstGeom prst="diamond">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1" name="Rombo 60"/>
            <p:cNvSpPr/>
            <p:nvPr/>
          </p:nvSpPr>
          <p:spPr>
            <a:xfrm>
              <a:off x="4955713" y="3610721"/>
              <a:ext cx="73906" cy="83831"/>
            </a:xfrm>
            <a:prstGeom prst="diamond">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2" name="Rombo 61"/>
            <p:cNvSpPr/>
            <p:nvPr/>
          </p:nvSpPr>
          <p:spPr>
            <a:xfrm>
              <a:off x="5252596" y="3366737"/>
              <a:ext cx="73906" cy="83831"/>
            </a:xfrm>
            <a:prstGeom prst="diamond">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3" name="Rombo 62"/>
            <p:cNvSpPr/>
            <p:nvPr/>
          </p:nvSpPr>
          <p:spPr>
            <a:xfrm>
              <a:off x="5573767" y="3284401"/>
              <a:ext cx="73906" cy="83831"/>
            </a:xfrm>
            <a:prstGeom prst="diamond">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4" name="Rombo 63"/>
            <p:cNvSpPr/>
            <p:nvPr/>
          </p:nvSpPr>
          <p:spPr>
            <a:xfrm>
              <a:off x="6204260" y="3860257"/>
              <a:ext cx="73906" cy="83831"/>
            </a:xfrm>
            <a:prstGeom prst="diamond">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49" name="Conector recto 48"/>
            <p:cNvCxnSpPr/>
            <p:nvPr/>
          </p:nvCxnSpPr>
          <p:spPr>
            <a:xfrm flipV="1">
              <a:off x="3405782" y="3385217"/>
              <a:ext cx="2523664" cy="7837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CuadroTexto 64"/>
            <p:cNvSpPr txBox="1"/>
            <p:nvPr/>
          </p:nvSpPr>
          <p:spPr>
            <a:xfrm>
              <a:off x="4203761" y="5071331"/>
              <a:ext cx="339328" cy="161583"/>
            </a:xfrm>
            <a:prstGeom prst="rect">
              <a:avLst/>
            </a:prstGeom>
            <a:noFill/>
          </p:spPr>
          <p:txBody>
            <a:bodyPr wrap="square" lIns="0" tIns="0" rIns="0" bIns="0" rtlCol="0">
              <a:spAutoFit/>
            </a:bodyPr>
            <a:lstStyle/>
            <a:p>
              <a:pPr algn="ctr"/>
              <a:r>
                <a:rPr lang="es-ES_tradnl" sz="1050" b="1" dirty="0">
                  <a:latin typeface="Calibri" charset="0"/>
                  <a:ea typeface="Calibri" charset="0"/>
                  <a:cs typeface="Calibri" charset="0"/>
                </a:rPr>
                <a:t>peso</a:t>
              </a:r>
            </a:p>
          </p:txBody>
        </p:sp>
        <p:sp>
          <p:nvSpPr>
            <p:cNvPr id="66" name="Rectángulo redondeado 65"/>
            <p:cNvSpPr/>
            <p:nvPr/>
          </p:nvSpPr>
          <p:spPr>
            <a:xfrm>
              <a:off x="6064250" y="3784113"/>
              <a:ext cx="1316038" cy="384829"/>
            </a:xfrm>
            <a:prstGeom prst="roundRect">
              <a:avLst>
                <a:gd name="adj" fmla="val 676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7" name="CuadroTexto 66"/>
            <p:cNvSpPr txBox="1"/>
            <p:nvPr/>
          </p:nvSpPr>
          <p:spPr>
            <a:xfrm>
              <a:off x="5752505" y="4902597"/>
              <a:ext cx="339328" cy="161583"/>
            </a:xfrm>
            <a:prstGeom prst="rect">
              <a:avLst/>
            </a:prstGeom>
            <a:noFill/>
          </p:spPr>
          <p:txBody>
            <a:bodyPr wrap="square" lIns="0" tIns="0" rIns="0" bIns="0" rtlCol="0">
              <a:spAutoFit/>
            </a:bodyPr>
            <a:lstStyle/>
            <a:p>
              <a:pPr algn="ctr"/>
              <a:r>
                <a:rPr lang="es-ES_tradnl" sz="1050">
                  <a:latin typeface="Calibri" charset="0"/>
                  <a:ea typeface="Calibri" charset="0"/>
                  <a:cs typeface="Calibri" charset="0"/>
                </a:rPr>
                <a:t>100</a:t>
              </a:r>
              <a:endParaRPr lang="es-ES_tradnl" sz="1050" dirty="0">
                <a:latin typeface="Calibri" charset="0"/>
                <a:ea typeface="Calibri" charset="0"/>
                <a:cs typeface="Calibri" charset="0"/>
              </a:endParaRPr>
            </a:p>
          </p:txBody>
        </p:sp>
        <p:sp>
          <p:nvSpPr>
            <p:cNvPr id="68" name="CuadroTexto 67"/>
            <p:cNvSpPr txBox="1"/>
            <p:nvPr/>
          </p:nvSpPr>
          <p:spPr>
            <a:xfrm>
              <a:off x="6401595" y="3824420"/>
              <a:ext cx="978693" cy="323165"/>
            </a:xfrm>
            <a:prstGeom prst="rect">
              <a:avLst/>
            </a:prstGeom>
            <a:noFill/>
          </p:spPr>
          <p:txBody>
            <a:bodyPr wrap="square" lIns="0" tIns="0" rIns="0" bIns="0" rtlCol="0">
              <a:spAutoFit/>
            </a:bodyPr>
            <a:lstStyle/>
            <a:p>
              <a:r>
                <a:rPr lang="es-ES_tradnl" sz="1050" dirty="0">
                  <a:latin typeface="Calibri" charset="0"/>
                  <a:ea typeface="Calibri" charset="0"/>
                  <a:cs typeface="Calibri" charset="0"/>
                </a:rPr>
                <a:t>Estatura</a:t>
              </a:r>
            </a:p>
            <a:p>
              <a:r>
                <a:rPr lang="es-ES_tradnl" sz="1050" dirty="0">
                  <a:latin typeface="Calibri" charset="0"/>
                  <a:ea typeface="Calibri" charset="0"/>
                  <a:cs typeface="Calibri" charset="0"/>
                </a:rPr>
                <a:t>Lineal (estatura)</a:t>
              </a:r>
            </a:p>
          </p:txBody>
        </p:sp>
        <p:cxnSp>
          <p:nvCxnSpPr>
            <p:cNvPr id="69" name="Conector recto 68"/>
            <p:cNvCxnSpPr/>
            <p:nvPr/>
          </p:nvCxnSpPr>
          <p:spPr>
            <a:xfrm>
              <a:off x="6115126" y="4051487"/>
              <a:ext cx="235594" cy="3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CuadroTexto 71"/>
            <p:cNvSpPr txBox="1"/>
            <p:nvPr/>
          </p:nvSpPr>
          <p:spPr>
            <a:xfrm rot="16200000">
              <a:off x="2108554" y="3890141"/>
              <a:ext cx="468588" cy="161583"/>
            </a:xfrm>
            <a:prstGeom prst="rect">
              <a:avLst/>
            </a:prstGeom>
            <a:noFill/>
          </p:spPr>
          <p:txBody>
            <a:bodyPr wrap="square" lIns="0" tIns="0" rIns="0" bIns="0" rtlCol="0">
              <a:spAutoFit/>
            </a:bodyPr>
            <a:lstStyle/>
            <a:p>
              <a:pPr algn="ctr"/>
              <a:r>
                <a:rPr lang="es-ES_tradnl" sz="1050" b="1">
                  <a:latin typeface="Calibri" charset="0"/>
                  <a:ea typeface="Calibri" charset="0"/>
                  <a:cs typeface="Calibri" charset="0"/>
                </a:rPr>
                <a:t>estatura</a:t>
              </a:r>
              <a:endParaRPr lang="es-ES_tradnl" sz="1050" b="1" dirty="0">
                <a:latin typeface="Calibri" charset="0"/>
                <a:ea typeface="Calibri" charset="0"/>
                <a:cs typeface="Calibri" charset="0"/>
              </a:endParaRPr>
            </a:p>
          </p:txBody>
        </p:sp>
        <p:sp>
          <p:nvSpPr>
            <p:cNvPr id="70" name="Rombo 69">
              <a:extLst>
                <a:ext uri="{FF2B5EF4-FFF2-40B4-BE49-F238E27FC236}">
                  <a16:creationId xmlns:a16="http://schemas.microsoft.com/office/drawing/2014/main" id="{8F1F07C0-51EA-A14A-92B3-8A10A46E37ED}"/>
                </a:ext>
              </a:extLst>
            </p:cNvPr>
            <p:cNvSpPr/>
            <p:nvPr/>
          </p:nvSpPr>
          <p:spPr>
            <a:xfrm>
              <a:off x="5867376" y="3913196"/>
              <a:ext cx="73906" cy="83831"/>
            </a:xfrm>
            <a:prstGeom prst="diamond">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1" name="CuadroTexto 70">
              <a:extLst>
                <a:ext uri="{FF2B5EF4-FFF2-40B4-BE49-F238E27FC236}">
                  <a16:creationId xmlns:a16="http://schemas.microsoft.com/office/drawing/2014/main" id="{5119E181-AF09-8E43-8A13-FD242FEF3DC9}"/>
                </a:ext>
              </a:extLst>
            </p:cNvPr>
            <p:cNvSpPr txBox="1"/>
            <p:nvPr/>
          </p:nvSpPr>
          <p:spPr>
            <a:xfrm>
              <a:off x="3730436" y="2733123"/>
              <a:ext cx="2241033" cy="184666"/>
            </a:xfrm>
            <a:prstGeom prst="rect">
              <a:avLst/>
            </a:prstGeom>
            <a:noFill/>
          </p:spPr>
          <p:txBody>
            <a:bodyPr wrap="square" lIns="0" tIns="0" rIns="0" bIns="0" rtlCol="0">
              <a:spAutoFit/>
            </a:bodyPr>
            <a:lstStyle/>
            <a:p>
              <a:pPr algn="ctr"/>
              <a:r>
                <a:rPr lang="es-ES_tradnl" sz="1200" b="1" dirty="0">
                  <a:latin typeface="Calibri" charset="0"/>
                  <a:ea typeface="Calibri" charset="0"/>
                  <a:cs typeface="Calibri" charset="0"/>
                </a:rPr>
                <a:t>Diagrama de Dispersión</a:t>
              </a:r>
            </a:p>
          </p:txBody>
        </p:sp>
      </p:grpSp>
    </p:spTree>
    <p:extLst>
      <p:ext uri="{BB962C8B-B14F-4D97-AF65-F5344CB8AC3E}">
        <p14:creationId xmlns:p14="http://schemas.microsoft.com/office/powerpoint/2010/main" val="320072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Conector recto 43"/>
          <p:cNvCxnSpPr/>
          <p:nvPr/>
        </p:nvCxnSpPr>
        <p:spPr>
          <a:xfrm>
            <a:off x="5193985" y="3727339"/>
            <a:ext cx="0" cy="1059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ector recto 44"/>
          <p:cNvCxnSpPr/>
          <p:nvPr/>
        </p:nvCxnSpPr>
        <p:spPr>
          <a:xfrm>
            <a:off x="6022660" y="3727339"/>
            <a:ext cx="0" cy="1059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ector recto 45"/>
          <p:cNvCxnSpPr/>
          <p:nvPr/>
        </p:nvCxnSpPr>
        <p:spPr>
          <a:xfrm>
            <a:off x="6877050" y="3727339"/>
            <a:ext cx="0" cy="1059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ector recto 46"/>
          <p:cNvCxnSpPr/>
          <p:nvPr/>
        </p:nvCxnSpPr>
        <p:spPr>
          <a:xfrm>
            <a:off x="7731125" y="3727339"/>
            <a:ext cx="0" cy="1059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ector recto 47"/>
          <p:cNvCxnSpPr/>
          <p:nvPr/>
        </p:nvCxnSpPr>
        <p:spPr>
          <a:xfrm>
            <a:off x="8563527" y="3727339"/>
            <a:ext cx="0" cy="1059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bject 7"/>
          <p:cNvSpPr txBox="1"/>
          <p:nvPr/>
        </p:nvSpPr>
        <p:spPr>
          <a:xfrm>
            <a:off x="5953380" y="1409967"/>
            <a:ext cx="1847340" cy="184666"/>
          </a:xfrm>
          <a:prstGeom prst="rect">
            <a:avLst/>
          </a:prstGeom>
        </p:spPr>
        <p:txBody>
          <a:bodyPr vert="horz" wrap="square" lIns="0" tIns="0" rIns="0" bIns="0" rtlCol="0">
            <a:spAutoFit/>
          </a:bodyPr>
          <a:lstStyle/>
          <a:p>
            <a:pPr marL="1588" algn="ctr">
              <a:spcAft>
                <a:spcPts val="0"/>
              </a:spcAft>
            </a:pPr>
            <a:r>
              <a:rPr lang="es-ES_tradnl" sz="1200" b="1" dirty="0">
                <a:latin typeface="Calibri" charset="0"/>
                <a:ea typeface="Calibri" charset="0"/>
                <a:cs typeface="Calibri" charset="0"/>
              </a:rPr>
              <a:t>Gráfico de dispersión</a:t>
            </a:r>
            <a:endParaRPr lang="es-PE" sz="1200" b="1" dirty="0">
              <a:latin typeface="Calibri" charset="0"/>
              <a:ea typeface="Calibri" charset="0"/>
              <a:cs typeface="Calibri" charset="0"/>
            </a:endParaRPr>
          </a:p>
        </p:txBody>
      </p:sp>
      <p:sp>
        <p:nvSpPr>
          <p:cNvPr id="9"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10" name="Rectángulo 9"/>
          <p:cNvSpPr/>
          <p:nvPr/>
        </p:nvSpPr>
        <p:spPr>
          <a:xfrm>
            <a:off x="512290" y="921866"/>
            <a:ext cx="3880323" cy="3571299"/>
          </a:xfrm>
          <a:prstGeom prst="rect">
            <a:avLst/>
          </a:prstGeom>
        </p:spPr>
        <p:txBody>
          <a:bodyPr wrap="square" lIns="0" tIns="0" rIns="0" bIns="46800">
            <a:spAutoFit/>
          </a:bodyPr>
          <a:lstStyle/>
          <a:p>
            <a:pPr marL="223838" indent="-223838">
              <a:spcAft>
                <a:spcPts val="600"/>
              </a:spcAft>
              <a:buFont typeface="+mj-lt"/>
              <a:buAutoNum type="arabicPeriod" startAt="6"/>
            </a:pPr>
            <a:r>
              <a:rPr lang="en-US" sz="1600" b="1" dirty="0">
                <a:solidFill>
                  <a:srgbClr val="714FA0"/>
                </a:solidFill>
                <a:latin typeface="Calibri" charset="0"/>
                <a:ea typeface="Calibri" charset="0"/>
                <a:cs typeface="Calibri" charset="0"/>
              </a:rPr>
              <a:t>DIAGRAMA DE DISPERSIÓN</a:t>
            </a:r>
          </a:p>
          <a:p>
            <a:pPr marL="223838">
              <a:spcAft>
                <a:spcPts val="0"/>
              </a:spcAft>
            </a:pPr>
            <a:r>
              <a:rPr lang="es-ES" sz="1600" b="1" dirty="0">
                <a:latin typeface="Calibri" charset="0"/>
                <a:ea typeface="Calibri" charset="0"/>
                <a:cs typeface="Calibri" charset="0"/>
              </a:rPr>
              <a:t>Descripción: </a:t>
            </a:r>
          </a:p>
          <a:p>
            <a:pPr marL="404813" indent="-180975">
              <a:buFont typeface="Arial" charset="0"/>
              <a:buChar char="•"/>
            </a:pPr>
            <a:r>
              <a:rPr lang="es-PE" sz="1600" dirty="0">
                <a:latin typeface="Calibri" charset="0"/>
                <a:ea typeface="Calibri" charset="0"/>
                <a:cs typeface="Calibri" charset="0"/>
              </a:rPr>
              <a:t>Los Diagramas de Dispersión o Gráficos de Correlación permiten estudiar la relación entre 2 variables. </a:t>
            </a:r>
          </a:p>
          <a:p>
            <a:pPr marL="404813" indent="-180975">
              <a:buFont typeface="Arial" charset="0"/>
              <a:buChar char="•"/>
            </a:pPr>
            <a:endParaRPr lang="es-PE" sz="1600" dirty="0">
              <a:latin typeface="Calibri" charset="0"/>
              <a:ea typeface="Calibri" charset="0"/>
              <a:cs typeface="Calibri" charset="0"/>
            </a:endParaRPr>
          </a:p>
          <a:p>
            <a:pPr marL="404813" indent="-180975">
              <a:buFont typeface="Arial" charset="0"/>
              <a:buChar char="•"/>
            </a:pPr>
            <a:r>
              <a:rPr lang="es-PE" sz="1600" dirty="0">
                <a:latin typeface="Calibri" charset="0"/>
                <a:ea typeface="Calibri" charset="0"/>
                <a:cs typeface="Calibri" charset="0"/>
              </a:rPr>
              <a:t>Dadas 2 variables X e Y, se dice que existe una correlación entre ambas si cada vez que aumenta el valor de X aumenta proporcionalmente el valor de Y (Correlación positiva) o si cada vez que aumenta el valor de X disminuye en igual proporción el valor de Y (Correlación negativa).</a:t>
            </a:r>
          </a:p>
        </p:txBody>
      </p:sp>
      <p:sp>
        <p:nvSpPr>
          <p:cNvPr id="2" name="Rectángulo 1"/>
          <p:cNvSpPr/>
          <p:nvPr/>
        </p:nvSpPr>
        <p:spPr>
          <a:xfrm>
            <a:off x="5187398" y="1741351"/>
            <a:ext cx="3379304" cy="2038942"/>
          </a:xfrm>
          <a:prstGeom prst="rect">
            <a:avLst/>
          </a:prstGeom>
          <a:solidFill>
            <a:srgbClr val="E4DDE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4" name="Conector angular 3"/>
          <p:cNvCxnSpPr/>
          <p:nvPr/>
        </p:nvCxnSpPr>
        <p:spPr>
          <a:xfrm rot="16200000" flipH="1">
            <a:off x="5196390" y="2658362"/>
            <a:ext cx="1145004" cy="1098858"/>
          </a:xfrm>
          <a:prstGeom prst="bentConnector3">
            <a:avLst>
              <a:gd name="adj1" fmla="val -172"/>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 name="Elipse 10"/>
          <p:cNvSpPr/>
          <p:nvPr/>
        </p:nvSpPr>
        <p:spPr>
          <a:xfrm>
            <a:off x="6300281" y="2602594"/>
            <a:ext cx="45719" cy="45719"/>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2" name="Llamada rectangular redondeada 11"/>
          <p:cNvSpPr/>
          <p:nvPr/>
        </p:nvSpPr>
        <p:spPr>
          <a:xfrm>
            <a:off x="6451204" y="2066925"/>
            <a:ext cx="609996" cy="336550"/>
          </a:xfrm>
          <a:prstGeom prst="wedgeRoundRectCallout">
            <a:avLst>
              <a:gd name="adj1" fmla="val -63644"/>
              <a:gd name="adj2" fmla="val 112557"/>
              <a:gd name="adj3" fmla="val 16667"/>
            </a:avLst>
          </a:prstGeom>
          <a:solidFill>
            <a:srgbClr val="FFE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000" b="1" dirty="0">
                <a:solidFill>
                  <a:srgbClr val="EE4639"/>
                </a:solidFill>
                <a:latin typeface="Calibri" charset="0"/>
                <a:ea typeface="Calibri" charset="0"/>
                <a:cs typeface="Calibri" charset="0"/>
              </a:rPr>
              <a:t>X=7</a:t>
            </a:r>
          </a:p>
          <a:p>
            <a:pPr algn="ctr"/>
            <a:r>
              <a:rPr lang="es-ES_tradnl" sz="1000" b="1" dirty="0">
                <a:solidFill>
                  <a:srgbClr val="EE4639"/>
                </a:solidFill>
                <a:latin typeface="Calibri" charset="0"/>
                <a:ea typeface="Calibri" charset="0"/>
                <a:cs typeface="Calibri" charset="0"/>
              </a:rPr>
              <a:t>Y=11.2</a:t>
            </a:r>
          </a:p>
        </p:txBody>
      </p:sp>
      <p:sp>
        <p:nvSpPr>
          <p:cNvPr id="14" name="CuadroTexto 13"/>
          <p:cNvSpPr txBox="1"/>
          <p:nvPr/>
        </p:nvSpPr>
        <p:spPr>
          <a:xfrm>
            <a:off x="6747841" y="3845081"/>
            <a:ext cx="2584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10.0</a:t>
            </a:r>
          </a:p>
        </p:txBody>
      </p:sp>
      <p:sp>
        <p:nvSpPr>
          <p:cNvPr id="15" name="CuadroTexto 14"/>
          <p:cNvSpPr txBox="1"/>
          <p:nvPr/>
        </p:nvSpPr>
        <p:spPr>
          <a:xfrm>
            <a:off x="7596135" y="3845081"/>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15.0</a:t>
            </a:r>
            <a:endParaRPr lang="es-ES_tradnl" sz="700" dirty="0">
              <a:latin typeface="Calibri" charset="0"/>
              <a:ea typeface="Calibri" charset="0"/>
              <a:cs typeface="Calibri" charset="0"/>
            </a:endParaRPr>
          </a:p>
        </p:txBody>
      </p:sp>
      <p:sp>
        <p:nvSpPr>
          <p:cNvPr id="16" name="CuadroTexto 15"/>
          <p:cNvSpPr txBox="1"/>
          <p:nvPr/>
        </p:nvSpPr>
        <p:spPr>
          <a:xfrm>
            <a:off x="8437493" y="3845081"/>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20.0</a:t>
            </a:r>
            <a:endParaRPr lang="es-ES_tradnl" sz="700" dirty="0">
              <a:latin typeface="Calibri" charset="0"/>
              <a:ea typeface="Calibri" charset="0"/>
              <a:cs typeface="Calibri" charset="0"/>
            </a:endParaRPr>
          </a:p>
        </p:txBody>
      </p:sp>
      <p:sp>
        <p:nvSpPr>
          <p:cNvPr id="17" name="CuadroTexto 16"/>
          <p:cNvSpPr txBox="1"/>
          <p:nvPr/>
        </p:nvSpPr>
        <p:spPr>
          <a:xfrm>
            <a:off x="5899547" y="3845081"/>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5.0</a:t>
            </a:r>
            <a:endParaRPr lang="es-ES_tradnl" sz="700" dirty="0">
              <a:latin typeface="Calibri" charset="0"/>
              <a:ea typeface="Calibri" charset="0"/>
              <a:cs typeface="Calibri" charset="0"/>
            </a:endParaRPr>
          </a:p>
        </p:txBody>
      </p:sp>
      <p:sp>
        <p:nvSpPr>
          <p:cNvPr id="18" name="CuadroTexto 17"/>
          <p:cNvSpPr txBox="1"/>
          <p:nvPr/>
        </p:nvSpPr>
        <p:spPr>
          <a:xfrm>
            <a:off x="5037720" y="3845081"/>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0.0</a:t>
            </a:r>
            <a:endParaRPr lang="es-ES_tradnl" sz="700" dirty="0">
              <a:latin typeface="Calibri" charset="0"/>
              <a:ea typeface="Calibri" charset="0"/>
              <a:cs typeface="Calibri" charset="0"/>
            </a:endParaRPr>
          </a:p>
        </p:txBody>
      </p:sp>
      <p:sp>
        <p:nvSpPr>
          <p:cNvPr id="19" name="CuadroTexto 18"/>
          <p:cNvSpPr txBox="1"/>
          <p:nvPr/>
        </p:nvSpPr>
        <p:spPr>
          <a:xfrm>
            <a:off x="4887284" y="3726432"/>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0.0</a:t>
            </a:r>
            <a:endParaRPr lang="es-ES_tradnl" sz="700" dirty="0">
              <a:latin typeface="Calibri" charset="0"/>
              <a:ea typeface="Calibri" charset="0"/>
              <a:cs typeface="Calibri" charset="0"/>
            </a:endParaRPr>
          </a:p>
        </p:txBody>
      </p:sp>
      <p:sp>
        <p:nvSpPr>
          <p:cNvPr id="20" name="CuadroTexto 19"/>
          <p:cNvSpPr txBox="1"/>
          <p:nvPr/>
        </p:nvSpPr>
        <p:spPr>
          <a:xfrm>
            <a:off x="4890207" y="3534276"/>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2.0</a:t>
            </a:r>
            <a:endParaRPr lang="es-ES_tradnl" sz="700" dirty="0">
              <a:latin typeface="Calibri" charset="0"/>
              <a:ea typeface="Calibri" charset="0"/>
              <a:cs typeface="Calibri" charset="0"/>
            </a:endParaRPr>
          </a:p>
        </p:txBody>
      </p:sp>
      <p:sp>
        <p:nvSpPr>
          <p:cNvPr id="22" name="CuadroTexto 21"/>
          <p:cNvSpPr txBox="1"/>
          <p:nvPr/>
        </p:nvSpPr>
        <p:spPr>
          <a:xfrm>
            <a:off x="4887283" y="3325554"/>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4.0</a:t>
            </a:r>
            <a:endParaRPr lang="es-ES_tradnl" sz="700" dirty="0">
              <a:latin typeface="Calibri" charset="0"/>
              <a:ea typeface="Calibri" charset="0"/>
              <a:cs typeface="Calibri" charset="0"/>
            </a:endParaRPr>
          </a:p>
        </p:txBody>
      </p:sp>
      <p:sp>
        <p:nvSpPr>
          <p:cNvPr id="23" name="CuadroTexto 22"/>
          <p:cNvSpPr txBox="1"/>
          <p:nvPr/>
        </p:nvSpPr>
        <p:spPr>
          <a:xfrm>
            <a:off x="4887283" y="3112555"/>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6.0</a:t>
            </a:r>
            <a:endParaRPr lang="es-ES_tradnl" sz="700" dirty="0">
              <a:latin typeface="Calibri" charset="0"/>
              <a:ea typeface="Calibri" charset="0"/>
              <a:cs typeface="Calibri" charset="0"/>
            </a:endParaRPr>
          </a:p>
        </p:txBody>
      </p:sp>
      <p:sp>
        <p:nvSpPr>
          <p:cNvPr id="24" name="CuadroTexto 23"/>
          <p:cNvSpPr txBox="1"/>
          <p:nvPr/>
        </p:nvSpPr>
        <p:spPr>
          <a:xfrm>
            <a:off x="4887283" y="2915264"/>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8.0</a:t>
            </a:r>
            <a:endParaRPr lang="es-ES_tradnl" sz="700" dirty="0">
              <a:latin typeface="Calibri" charset="0"/>
              <a:ea typeface="Calibri" charset="0"/>
              <a:cs typeface="Calibri" charset="0"/>
            </a:endParaRPr>
          </a:p>
        </p:txBody>
      </p:sp>
      <p:sp>
        <p:nvSpPr>
          <p:cNvPr id="25" name="CuadroTexto 24"/>
          <p:cNvSpPr txBox="1"/>
          <p:nvPr/>
        </p:nvSpPr>
        <p:spPr>
          <a:xfrm>
            <a:off x="4881141" y="2702265"/>
            <a:ext cx="2584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10.0</a:t>
            </a:r>
          </a:p>
        </p:txBody>
      </p:sp>
      <p:sp>
        <p:nvSpPr>
          <p:cNvPr id="26" name="CuadroTexto 25"/>
          <p:cNvSpPr txBox="1"/>
          <p:nvPr/>
        </p:nvSpPr>
        <p:spPr>
          <a:xfrm>
            <a:off x="4881140" y="2490609"/>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12.0</a:t>
            </a:r>
            <a:endParaRPr lang="es-ES_tradnl" sz="700" dirty="0">
              <a:latin typeface="Calibri" charset="0"/>
              <a:ea typeface="Calibri" charset="0"/>
              <a:cs typeface="Calibri" charset="0"/>
            </a:endParaRPr>
          </a:p>
        </p:txBody>
      </p:sp>
      <p:sp>
        <p:nvSpPr>
          <p:cNvPr id="27" name="CuadroTexto 26"/>
          <p:cNvSpPr txBox="1"/>
          <p:nvPr/>
        </p:nvSpPr>
        <p:spPr>
          <a:xfrm>
            <a:off x="4874829" y="2299727"/>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14.0</a:t>
            </a:r>
            <a:endParaRPr lang="es-ES_tradnl" sz="700" dirty="0">
              <a:latin typeface="Calibri" charset="0"/>
              <a:ea typeface="Calibri" charset="0"/>
              <a:cs typeface="Calibri" charset="0"/>
            </a:endParaRPr>
          </a:p>
        </p:txBody>
      </p:sp>
      <p:sp>
        <p:nvSpPr>
          <p:cNvPr id="28" name="CuadroTexto 27"/>
          <p:cNvSpPr txBox="1"/>
          <p:nvPr/>
        </p:nvSpPr>
        <p:spPr>
          <a:xfrm>
            <a:off x="4874829" y="2089731"/>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16.0</a:t>
            </a:r>
            <a:endParaRPr lang="es-ES_tradnl" sz="700" dirty="0">
              <a:latin typeface="Calibri" charset="0"/>
              <a:ea typeface="Calibri" charset="0"/>
              <a:cs typeface="Calibri" charset="0"/>
            </a:endParaRPr>
          </a:p>
        </p:txBody>
      </p:sp>
      <p:sp>
        <p:nvSpPr>
          <p:cNvPr id="29" name="CuadroTexto 28"/>
          <p:cNvSpPr txBox="1"/>
          <p:nvPr/>
        </p:nvSpPr>
        <p:spPr>
          <a:xfrm>
            <a:off x="4874829" y="1876159"/>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18.0</a:t>
            </a:r>
            <a:endParaRPr lang="es-ES_tradnl" sz="700" dirty="0">
              <a:latin typeface="Calibri" charset="0"/>
              <a:ea typeface="Calibri" charset="0"/>
              <a:cs typeface="Calibri" charset="0"/>
            </a:endParaRPr>
          </a:p>
        </p:txBody>
      </p:sp>
      <p:sp>
        <p:nvSpPr>
          <p:cNvPr id="30" name="CuadroTexto 29"/>
          <p:cNvSpPr txBox="1"/>
          <p:nvPr/>
        </p:nvSpPr>
        <p:spPr>
          <a:xfrm>
            <a:off x="4874829" y="1672503"/>
            <a:ext cx="2584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20.0</a:t>
            </a:r>
          </a:p>
        </p:txBody>
      </p:sp>
      <p:sp>
        <p:nvSpPr>
          <p:cNvPr id="31" name="CuadroTexto 30"/>
          <p:cNvSpPr txBox="1"/>
          <p:nvPr/>
        </p:nvSpPr>
        <p:spPr>
          <a:xfrm>
            <a:off x="6747841" y="4071418"/>
            <a:ext cx="258417" cy="123111"/>
          </a:xfrm>
          <a:prstGeom prst="rect">
            <a:avLst/>
          </a:prstGeom>
          <a:noFill/>
        </p:spPr>
        <p:txBody>
          <a:bodyPr wrap="square" lIns="0" tIns="0" rIns="0" bIns="0" rtlCol="0">
            <a:spAutoFit/>
          </a:bodyPr>
          <a:lstStyle/>
          <a:p>
            <a:pPr algn="ctr"/>
            <a:r>
              <a:rPr lang="es-ES_tradnl" sz="800" b="1" dirty="0">
                <a:latin typeface="Calibri" charset="0"/>
                <a:ea typeface="Calibri" charset="0"/>
                <a:cs typeface="Calibri" charset="0"/>
              </a:rPr>
              <a:t>X</a:t>
            </a:r>
          </a:p>
        </p:txBody>
      </p:sp>
      <p:sp>
        <p:nvSpPr>
          <p:cNvPr id="33" name="CuadroTexto 32"/>
          <p:cNvSpPr txBox="1"/>
          <p:nvPr/>
        </p:nvSpPr>
        <p:spPr>
          <a:xfrm rot="16200000">
            <a:off x="4683735" y="2675737"/>
            <a:ext cx="258417" cy="123111"/>
          </a:xfrm>
          <a:prstGeom prst="rect">
            <a:avLst/>
          </a:prstGeom>
          <a:noFill/>
        </p:spPr>
        <p:txBody>
          <a:bodyPr wrap="square" lIns="0" tIns="0" rIns="0" bIns="0" rtlCol="0">
            <a:spAutoFit/>
          </a:bodyPr>
          <a:lstStyle/>
          <a:p>
            <a:pPr algn="ctr"/>
            <a:r>
              <a:rPr lang="es-ES_tradnl" sz="800" b="1" dirty="0">
                <a:latin typeface="Calibri" charset="0"/>
                <a:ea typeface="Calibri" charset="0"/>
                <a:cs typeface="Calibri" charset="0"/>
              </a:rPr>
              <a:t>Y</a:t>
            </a:r>
          </a:p>
        </p:txBody>
      </p:sp>
      <p:cxnSp>
        <p:nvCxnSpPr>
          <p:cNvPr id="35" name="Conector angular 34"/>
          <p:cNvCxnSpPr/>
          <p:nvPr/>
        </p:nvCxnSpPr>
        <p:spPr>
          <a:xfrm>
            <a:off x="5187398" y="1741351"/>
            <a:ext cx="3379304" cy="2038942"/>
          </a:xfrm>
          <a:prstGeom prst="bentConnector3">
            <a:avLst>
              <a:gd name="adj1" fmla="val 208"/>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Conector recto 4"/>
          <p:cNvCxnSpPr/>
          <p:nvPr/>
        </p:nvCxnSpPr>
        <p:spPr>
          <a:xfrm>
            <a:off x="5117571" y="3770768"/>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31"/>
          <p:cNvCxnSpPr/>
          <p:nvPr/>
        </p:nvCxnSpPr>
        <p:spPr>
          <a:xfrm>
            <a:off x="5117571" y="3592968"/>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ector recto 33"/>
          <p:cNvCxnSpPr/>
          <p:nvPr/>
        </p:nvCxnSpPr>
        <p:spPr>
          <a:xfrm>
            <a:off x="5117571" y="3380243"/>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ector recto 35"/>
          <p:cNvCxnSpPr/>
          <p:nvPr/>
        </p:nvCxnSpPr>
        <p:spPr>
          <a:xfrm>
            <a:off x="5117571" y="3167518"/>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36"/>
          <p:cNvCxnSpPr/>
          <p:nvPr/>
        </p:nvCxnSpPr>
        <p:spPr>
          <a:xfrm>
            <a:off x="5117571" y="2970668"/>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ector recto 37"/>
          <p:cNvCxnSpPr/>
          <p:nvPr/>
        </p:nvCxnSpPr>
        <p:spPr>
          <a:xfrm>
            <a:off x="5117571" y="2761118"/>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ector recto 38"/>
          <p:cNvCxnSpPr/>
          <p:nvPr/>
        </p:nvCxnSpPr>
        <p:spPr>
          <a:xfrm>
            <a:off x="5117571" y="2545218"/>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ector recto 39"/>
          <p:cNvCxnSpPr/>
          <p:nvPr/>
        </p:nvCxnSpPr>
        <p:spPr>
          <a:xfrm>
            <a:off x="5117571" y="2354718"/>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a:off x="5117571" y="2141993"/>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1"/>
          <p:cNvCxnSpPr/>
          <p:nvPr/>
        </p:nvCxnSpPr>
        <p:spPr>
          <a:xfrm>
            <a:off x="5117571" y="1929268"/>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ector recto 42"/>
          <p:cNvCxnSpPr/>
          <p:nvPr/>
        </p:nvCxnSpPr>
        <p:spPr>
          <a:xfrm>
            <a:off x="5117571" y="1743394"/>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548495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Conector recto 14"/>
          <p:cNvCxnSpPr/>
          <p:nvPr/>
        </p:nvCxnSpPr>
        <p:spPr>
          <a:xfrm>
            <a:off x="5833387" y="4894341"/>
            <a:ext cx="0" cy="1059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ector recto 53"/>
          <p:cNvCxnSpPr/>
          <p:nvPr/>
        </p:nvCxnSpPr>
        <p:spPr>
          <a:xfrm>
            <a:off x="3992933" y="4897139"/>
            <a:ext cx="0" cy="1059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Conector recto 55"/>
          <p:cNvCxnSpPr/>
          <p:nvPr/>
        </p:nvCxnSpPr>
        <p:spPr>
          <a:xfrm>
            <a:off x="4453599" y="4897139"/>
            <a:ext cx="0" cy="1059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Conector recto 60"/>
          <p:cNvCxnSpPr/>
          <p:nvPr/>
        </p:nvCxnSpPr>
        <p:spPr>
          <a:xfrm>
            <a:off x="5372721" y="4894341"/>
            <a:ext cx="0" cy="1059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bject 7"/>
          <p:cNvSpPr txBox="1"/>
          <p:nvPr/>
        </p:nvSpPr>
        <p:spPr>
          <a:xfrm>
            <a:off x="495300" y="810908"/>
            <a:ext cx="6855760" cy="246221"/>
          </a:xfrm>
          <a:prstGeom prst="rect">
            <a:avLst/>
          </a:prstGeom>
        </p:spPr>
        <p:txBody>
          <a:bodyPr vert="horz" wrap="square" lIns="0" tIns="0" rIns="0" bIns="0" rtlCol="0">
            <a:spAutoFit/>
          </a:bodyPr>
          <a:lstStyle/>
          <a:p>
            <a:pPr marL="457200">
              <a:spcAft>
                <a:spcPts val="1000"/>
              </a:spcAft>
            </a:pPr>
            <a:endParaRPr lang="es-PE" sz="16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10"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11" name="Rectángulo 10"/>
          <p:cNvSpPr/>
          <p:nvPr/>
        </p:nvSpPr>
        <p:spPr>
          <a:xfrm>
            <a:off x="512290" y="921866"/>
            <a:ext cx="7780684" cy="1601529"/>
          </a:xfrm>
          <a:prstGeom prst="rect">
            <a:avLst/>
          </a:prstGeom>
        </p:spPr>
        <p:txBody>
          <a:bodyPr wrap="square" lIns="0" tIns="0" rIns="0" bIns="46800">
            <a:spAutoFit/>
          </a:bodyPr>
          <a:lstStyle/>
          <a:p>
            <a:pPr marL="223838" indent="-223838">
              <a:spcAft>
                <a:spcPts val="600"/>
              </a:spcAft>
              <a:buFont typeface="+mj-lt"/>
              <a:buAutoNum type="arabicPeriod" startAt="6"/>
            </a:pPr>
            <a:r>
              <a:rPr lang="en-US" sz="1600" b="1" dirty="0">
                <a:solidFill>
                  <a:srgbClr val="714FA0"/>
                </a:solidFill>
                <a:latin typeface="Calibri" charset="0"/>
                <a:ea typeface="Calibri" charset="0"/>
                <a:cs typeface="Calibri" charset="0"/>
              </a:rPr>
              <a:t>DIAGRAMA DE DISPERSIÓN</a:t>
            </a:r>
          </a:p>
          <a:p>
            <a:pPr marL="404813" indent="-180975">
              <a:buFont typeface="Arial" charset="0"/>
              <a:buChar char="•"/>
            </a:pPr>
            <a:r>
              <a:rPr lang="es-PE" sz="1600" dirty="0">
                <a:latin typeface="Calibri" charset="0"/>
                <a:ea typeface="Calibri" charset="0"/>
                <a:cs typeface="Calibri" charset="0"/>
              </a:rPr>
              <a:t>Supongamos que tenemos un grupo de personas adultas de sexo masculino. Para cada persona se mide la altura en metros (Variable X) y el peso en kilogramos (Variable Y). </a:t>
            </a:r>
          </a:p>
          <a:p>
            <a:pPr marL="404813" indent="-180975">
              <a:buFont typeface="Arial" charset="0"/>
              <a:buChar char="•"/>
            </a:pPr>
            <a:endParaRPr lang="es-PE" sz="1600" dirty="0">
              <a:latin typeface="Calibri" charset="0"/>
              <a:ea typeface="Calibri" charset="0"/>
              <a:cs typeface="Calibri" charset="0"/>
            </a:endParaRPr>
          </a:p>
          <a:p>
            <a:pPr marL="404813" indent="-180975">
              <a:buFont typeface="Arial" charset="0"/>
              <a:buChar char="•"/>
            </a:pPr>
            <a:r>
              <a:rPr lang="es-PE" sz="1600" dirty="0">
                <a:latin typeface="Calibri" charset="0"/>
                <a:ea typeface="Calibri" charset="0"/>
                <a:cs typeface="Calibri" charset="0"/>
              </a:rPr>
              <a:t>Es decir, para cada persona tendremos un par de valores X, Y que son la altura y el peso de dicha persona:</a:t>
            </a:r>
          </a:p>
        </p:txBody>
      </p:sp>
      <p:cxnSp>
        <p:nvCxnSpPr>
          <p:cNvPr id="12" name="Conector recto 11"/>
          <p:cNvCxnSpPr/>
          <p:nvPr/>
        </p:nvCxnSpPr>
        <p:spPr>
          <a:xfrm>
            <a:off x="3014868" y="4894341"/>
            <a:ext cx="0" cy="1059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3497692" y="4897139"/>
            <a:ext cx="0" cy="1059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a:off x="4902914" y="4894341"/>
            <a:ext cx="0" cy="1059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a:off x="6384410" y="4894341"/>
            <a:ext cx="0" cy="1059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bject 7"/>
          <p:cNvSpPr txBox="1"/>
          <p:nvPr/>
        </p:nvSpPr>
        <p:spPr>
          <a:xfrm>
            <a:off x="3774263" y="2635160"/>
            <a:ext cx="1847340" cy="184666"/>
          </a:xfrm>
          <a:prstGeom prst="rect">
            <a:avLst/>
          </a:prstGeom>
        </p:spPr>
        <p:txBody>
          <a:bodyPr vert="horz" wrap="square" lIns="0" tIns="0" rIns="0" bIns="0" rtlCol="0">
            <a:spAutoFit/>
          </a:bodyPr>
          <a:lstStyle/>
          <a:p>
            <a:pPr marL="1588" algn="ctr">
              <a:spcAft>
                <a:spcPts val="0"/>
              </a:spcAft>
            </a:pPr>
            <a:r>
              <a:rPr lang="es-ES_tradnl" sz="1200" b="1" dirty="0">
                <a:latin typeface="Calibri" charset="0"/>
                <a:ea typeface="Calibri" charset="0"/>
                <a:cs typeface="Calibri" charset="0"/>
              </a:rPr>
              <a:t>Gráfico de dispersión</a:t>
            </a:r>
            <a:endParaRPr lang="es-PE" sz="1200" b="1" dirty="0">
              <a:latin typeface="Calibri" charset="0"/>
              <a:ea typeface="Calibri" charset="0"/>
              <a:cs typeface="Calibri" charset="0"/>
            </a:endParaRPr>
          </a:p>
        </p:txBody>
      </p:sp>
      <p:sp>
        <p:nvSpPr>
          <p:cNvPr id="18" name="Rectángulo 17"/>
          <p:cNvSpPr/>
          <p:nvPr/>
        </p:nvSpPr>
        <p:spPr>
          <a:xfrm>
            <a:off x="3008281" y="2908353"/>
            <a:ext cx="3379304" cy="2038942"/>
          </a:xfrm>
          <a:prstGeom prst="rect">
            <a:avLst/>
          </a:prstGeom>
          <a:solidFill>
            <a:srgbClr val="E4DDE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0" name="Elipse 19"/>
          <p:cNvSpPr/>
          <p:nvPr/>
        </p:nvSpPr>
        <p:spPr>
          <a:xfrm>
            <a:off x="4164502" y="4224575"/>
            <a:ext cx="45719" cy="45719"/>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1" name="Llamada rectangular redondeada 20"/>
          <p:cNvSpPr/>
          <p:nvPr/>
        </p:nvSpPr>
        <p:spPr>
          <a:xfrm>
            <a:off x="4332836" y="3438144"/>
            <a:ext cx="1071265" cy="554988"/>
          </a:xfrm>
          <a:prstGeom prst="wedgeRoundRectCallout">
            <a:avLst>
              <a:gd name="adj1" fmla="val -58580"/>
              <a:gd name="adj2" fmla="val 97198"/>
              <a:gd name="adj3" fmla="val 16667"/>
            </a:avLst>
          </a:prstGeom>
          <a:solidFill>
            <a:srgbClr val="FFE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000" b="1" dirty="0">
                <a:solidFill>
                  <a:srgbClr val="EE4639"/>
                </a:solidFill>
                <a:latin typeface="Calibri" charset="0"/>
                <a:ea typeface="Calibri" charset="0"/>
                <a:cs typeface="Calibri" charset="0"/>
              </a:rPr>
              <a:t>Persona de 1.67 metros </a:t>
            </a:r>
            <a:br>
              <a:rPr lang="es-ES_tradnl" sz="1000" b="1" dirty="0">
                <a:solidFill>
                  <a:srgbClr val="EE4639"/>
                </a:solidFill>
                <a:latin typeface="Calibri" charset="0"/>
                <a:ea typeface="Calibri" charset="0"/>
                <a:cs typeface="Calibri" charset="0"/>
              </a:rPr>
            </a:br>
            <a:r>
              <a:rPr lang="es-ES_tradnl" sz="1000" b="1" dirty="0">
                <a:solidFill>
                  <a:srgbClr val="EE4639"/>
                </a:solidFill>
                <a:latin typeface="Calibri" charset="0"/>
                <a:ea typeface="Calibri" charset="0"/>
                <a:cs typeface="Calibri" charset="0"/>
              </a:rPr>
              <a:t>y 71 kgs</a:t>
            </a:r>
          </a:p>
        </p:txBody>
      </p:sp>
      <p:sp>
        <p:nvSpPr>
          <p:cNvPr id="25" name="CuadroTexto 24"/>
          <p:cNvSpPr txBox="1"/>
          <p:nvPr/>
        </p:nvSpPr>
        <p:spPr>
          <a:xfrm>
            <a:off x="3369184" y="5012083"/>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1.5</a:t>
            </a:r>
            <a:endParaRPr lang="es-ES_tradnl" sz="700" dirty="0">
              <a:latin typeface="Calibri" charset="0"/>
              <a:ea typeface="Calibri" charset="0"/>
              <a:cs typeface="Calibri" charset="0"/>
            </a:endParaRPr>
          </a:p>
        </p:txBody>
      </p:sp>
      <p:sp>
        <p:nvSpPr>
          <p:cNvPr id="26" name="CuadroTexto 25"/>
          <p:cNvSpPr txBox="1"/>
          <p:nvPr/>
        </p:nvSpPr>
        <p:spPr>
          <a:xfrm>
            <a:off x="2874644" y="5017430"/>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1.4</a:t>
            </a:r>
            <a:endParaRPr lang="es-ES_tradnl" sz="700" dirty="0">
              <a:latin typeface="Calibri" charset="0"/>
              <a:ea typeface="Calibri" charset="0"/>
              <a:cs typeface="Calibri" charset="0"/>
            </a:endParaRPr>
          </a:p>
        </p:txBody>
      </p:sp>
      <p:sp>
        <p:nvSpPr>
          <p:cNvPr id="27" name="CuadroTexto 26"/>
          <p:cNvSpPr txBox="1"/>
          <p:nvPr/>
        </p:nvSpPr>
        <p:spPr>
          <a:xfrm>
            <a:off x="2708167" y="4893434"/>
            <a:ext cx="2584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50.0</a:t>
            </a:r>
          </a:p>
        </p:txBody>
      </p:sp>
      <p:sp>
        <p:nvSpPr>
          <p:cNvPr id="29" name="CuadroTexto 28"/>
          <p:cNvSpPr txBox="1"/>
          <p:nvPr/>
        </p:nvSpPr>
        <p:spPr>
          <a:xfrm>
            <a:off x="2708166" y="4545401"/>
            <a:ext cx="2584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60.0</a:t>
            </a:r>
          </a:p>
        </p:txBody>
      </p:sp>
      <p:sp>
        <p:nvSpPr>
          <p:cNvPr id="31" name="CuadroTexto 30"/>
          <p:cNvSpPr txBox="1"/>
          <p:nvPr/>
        </p:nvSpPr>
        <p:spPr>
          <a:xfrm>
            <a:off x="2708166" y="4207029"/>
            <a:ext cx="2584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70.0</a:t>
            </a:r>
          </a:p>
        </p:txBody>
      </p:sp>
      <p:sp>
        <p:nvSpPr>
          <p:cNvPr id="33" name="CuadroTexto 32"/>
          <p:cNvSpPr txBox="1"/>
          <p:nvPr/>
        </p:nvSpPr>
        <p:spPr>
          <a:xfrm>
            <a:off x="2702023" y="3863834"/>
            <a:ext cx="2584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80.0</a:t>
            </a:r>
          </a:p>
        </p:txBody>
      </p:sp>
      <p:sp>
        <p:nvSpPr>
          <p:cNvPr id="35" name="CuadroTexto 34"/>
          <p:cNvSpPr txBox="1"/>
          <p:nvPr/>
        </p:nvSpPr>
        <p:spPr>
          <a:xfrm>
            <a:off x="2695712" y="3507292"/>
            <a:ext cx="2584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90.0</a:t>
            </a:r>
          </a:p>
        </p:txBody>
      </p:sp>
      <p:sp>
        <p:nvSpPr>
          <p:cNvPr id="37" name="CuadroTexto 36"/>
          <p:cNvSpPr txBox="1"/>
          <p:nvPr/>
        </p:nvSpPr>
        <p:spPr>
          <a:xfrm>
            <a:off x="2695712" y="2839505"/>
            <a:ext cx="2584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110.0</a:t>
            </a:r>
          </a:p>
        </p:txBody>
      </p:sp>
      <p:sp>
        <p:nvSpPr>
          <p:cNvPr id="38" name="CuadroTexto 37"/>
          <p:cNvSpPr txBox="1"/>
          <p:nvPr/>
        </p:nvSpPr>
        <p:spPr>
          <a:xfrm>
            <a:off x="4403897" y="5139180"/>
            <a:ext cx="674789" cy="123111"/>
          </a:xfrm>
          <a:prstGeom prst="rect">
            <a:avLst/>
          </a:prstGeom>
          <a:noFill/>
        </p:spPr>
        <p:txBody>
          <a:bodyPr wrap="square" lIns="0" tIns="0" rIns="0" bIns="0" rtlCol="0">
            <a:spAutoFit/>
          </a:bodyPr>
          <a:lstStyle/>
          <a:p>
            <a:pPr algn="ctr"/>
            <a:r>
              <a:rPr lang="es-ES_tradnl" sz="800" b="1" dirty="0">
                <a:latin typeface="Calibri" charset="0"/>
                <a:ea typeface="Calibri" charset="0"/>
                <a:cs typeface="Calibri" charset="0"/>
              </a:rPr>
              <a:t>Altura (</a:t>
            </a:r>
            <a:r>
              <a:rPr lang="es-ES_tradnl" sz="800" b="1" dirty="0" err="1">
                <a:latin typeface="Calibri" charset="0"/>
                <a:ea typeface="Calibri" charset="0"/>
                <a:cs typeface="Calibri" charset="0"/>
              </a:rPr>
              <a:t>mts</a:t>
            </a:r>
            <a:r>
              <a:rPr lang="es-ES_tradnl" sz="800" b="1" dirty="0">
                <a:latin typeface="Calibri" charset="0"/>
                <a:ea typeface="Calibri" charset="0"/>
                <a:cs typeface="Calibri" charset="0"/>
              </a:rPr>
              <a:t>.)</a:t>
            </a:r>
          </a:p>
        </p:txBody>
      </p:sp>
      <p:sp>
        <p:nvSpPr>
          <p:cNvPr id="39" name="CuadroTexto 38"/>
          <p:cNvSpPr txBox="1"/>
          <p:nvPr/>
        </p:nvSpPr>
        <p:spPr>
          <a:xfrm rot="16200000">
            <a:off x="2386223" y="3961133"/>
            <a:ext cx="495208" cy="123111"/>
          </a:xfrm>
          <a:prstGeom prst="rect">
            <a:avLst/>
          </a:prstGeom>
          <a:noFill/>
        </p:spPr>
        <p:txBody>
          <a:bodyPr wrap="square" lIns="0" tIns="0" rIns="0" bIns="0" rtlCol="0">
            <a:spAutoFit/>
          </a:bodyPr>
          <a:lstStyle/>
          <a:p>
            <a:pPr algn="ctr"/>
            <a:r>
              <a:rPr lang="es-ES_tradnl" sz="800" b="1" dirty="0">
                <a:latin typeface="Calibri" charset="0"/>
                <a:ea typeface="Calibri" charset="0"/>
                <a:cs typeface="Calibri" charset="0"/>
              </a:rPr>
              <a:t>Peso (kgs)</a:t>
            </a:r>
          </a:p>
        </p:txBody>
      </p:sp>
      <p:cxnSp>
        <p:nvCxnSpPr>
          <p:cNvPr id="40" name="Conector angular 39"/>
          <p:cNvCxnSpPr/>
          <p:nvPr/>
        </p:nvCxnSpPr>
        <p:spPr>
          <a:xfrm>
            <a:off x="3008281" y="2908353"/>
            <a:ext cx="3379304" cy="2038942"/>
          </a:xfrm>
          <a:prstGeom prst="bentConnector3">
            <a:avLst>
              <a:gd name="adj1" fmla="val 208"/>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a:off x="2938454" y="4937770"/>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ector recto 42"/>
          <p:cNvCxnSpPr/>
          <p:nvPr/>
        </p:nvCxnSpPr>
        <p:spPr>
          <a:xfrm>
            <a:off x="2938454" y="4600090"/>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ector recto 44"/>
          <p:cNvCxnSpPr/>
          <p:nvPr/>
        </p:nvCxnSpPr>
        <p:spPr>
          <a:xfrm>
            <a:off x="2938454" y="4262433"/>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ector recto 46"/>
          <p:cNvCxnSpPr/>
          <p:nvPr/>
        </p:nvCxnSpPr>
        <p:spPr>
          <a:xfrm>
            <a:off x="2938454" y="3918443"/>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ector recto 48"/>
          <p:cNvCxnSpPr/>
          <p:nvPr/>
        </p:nvCxnSpPr>
        <p:spPr>
          <a:xfrm>
            <a:off x="2938454" y="3559554"/>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ector recto 50"/>
          <p:cNvCxnSpPr/>
          <p:nvPr/>
        </p:nvCxnSpPr>
        <p:spPr>
          <a:xfrm>
            <a:off x="2938454" y="2908353"/>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CuadroTexto 51"/>
          <p:cNvSpPr txBox="1"/>
          <p:nvPr/>
        </p:nvSpPr>
        <p:spPr>
          <a:xfrm>
            <a:off x="3863725" y="5012083"/>
            <a:ext cx="2584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1.6</a:t>
            </a:r>
          </a:p>
        </p:txBody>
      </p:sp>
      <p:sp>
        <p:nvSpPr>
          <p:cNvPr id="55" name="CuadroTexto 54"/>
          <p:cNvSpPr txBox="1"/>
          <p:nvPr/>
        </p:nvSpPr>
        <p:spPr>
          <a:xfrm>
            <a:off x="4324391" y="5012083"/>
            <a:ext cx="2584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1.7</a:t>
            </a:r>
          </a:p>
        </p:txBody>
      </p:sp>
      <p:sp>
        <p:nvSpPr>
          <p:cNvPr id="57" name="CuadroTexto 56"/>
          <p:cNvSpPr txBox="1"/>
          <p:nvPr/>
        </p:nvSpPr>
        <p:spPr>
          <a:xfrm>
            <a:off x="4782847" y="5012083"/>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1.8</a:t>
            </a:r>
            <a:endParaRPr lang="es-ES_tradnl" sz="700" dirty="0">
              <a:latin typeface="Calibri" charset="0"/>
              <a:ea typeface="Calibri" charset="0"/>
              <a:cs typeface="Calibri" charset="0"/>
            </a:endParaRPr>
          </a:p>
        </p:txBody>
      </p:sp>
      <p:sp>
        <p:nvSpPr>
          <p:cNvPr id="58" name="CuadroTexto 57"/>
          <p:cNvSpPr txBox="1"/>
          <p:nvPr/>
        </p:nvSpPr>
        <p:spPr>
          <a:xfrm>
            <a:off x="5243513" y="5012083"/>
            <a:ext cx="2584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1.9</a:t>
            </a:r>
          </a:p>
        </p:txBody>
      </p:sp>
      <p:sp>
        <p:nvSpPr>
          <p:cNvPr id="59" name="CuadroTexto 58"/>
          <p:cNvSpPr txBox="1"/>
          <p:nvPr/>
        </p:nvSpPr>
        <p:spPr>
          <a:xfrm>
            <a:off x="5704179" y="5012083"/>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2.0</a:t>
            </a:r>
            <a:endParaRPr lang="es-ES_tradnl" sz="700" dirty="0">
              <a:latin typeface="Calibri" charset="0"/>
              <a:ea typeface="Calibri" charset="0"/>
              <a:cs typeface="Calibri" charset="0"/>
            </a:endParaRPr>
          </a:p>
        </p:txBody>
      </p:sp>
      <p:sp>
        <p:nvSpPr>
          <p:cNvPr id="60" name="CuadroTexto 59"/>
          <p:cNvSpPr txBox="1"/>
          <p:nvPr/>
        </p:nvSpPr>
        <p:spPr>
          <a:xfrm>
            <a:off x="6255201" y="5012083"/>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2.1</a:t>
            </a:r>
            <a:endParaRPr lang="es-ES_tradnl" sz="700" dirty="0">
              <a:latin typeface="Calibri" charset="0"/>
              <a:ea typeface="Calibri" charset="0"/>
              <a:cs typeface="Calibri" charset="0"/>
            </a:endParaRPr>
          </a:p>
        </p:txBody>
      </p:sp>
      <p:sp>
        <p:nvSpPr>
          <p:cNvPr id="53" name="CuadroTexto 52"/>
          <p:cNvSpPr txBox="1"/>
          <p:nvPr/>
        </p:nvSpPr>
        <p:spPr>
          <a:xfrm>
            <a:off x="2695712" y="3195227"/>
            <a:ext cx="2584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100.0</a:t>
            </a:r>
          </a:p>
        </p:txBody>
      </p:sp>
      <p:cxnSp>
        <p:nvCxnSpPr>
          <p:cNvPr id="62" name="Conector recto 61"/>
          <p:cNvCxnSpPr/>
          <p:nvPr/>
        </p:nvCxnSpPr>
        <p:spPr>
          <a:xfrm>
            <a:off x="2938454" y="3247489"/>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3200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p:nvPr/>
        </p:nvSpPr>
        <p:spPr>
          <a:xfrm>
            <a:off x="508181" y="917756"/>
            <a:ext cx="7204493" cy="246221"/>
          </a:xfrm>
          <a:prstGeom prst="rect">
            <a:avLst/>
          </a:prstGeom>
        </p:spPr>
        <p:txBody>
          <a:bodyPr wrap="square" lIns="0" tIns="0" rIns="0" bIns="0">
            <a:spAutoFit/>
          </a:bodyPr>
          <a:lstStyle/>
          <a:p>
            <a:pPr marL="222250" indent="-222250">
              <a:buFont typeface="+mj-lt"/>
              <a:buAutoNum type="arabicPeriod" startAt="6"/>
            </a:pPr>
            <a:r>
              <a:rPr lang="en-US" sz="1600" b="1" dirty="0">
                <a:solidFill>
                  <a:srgbClr val="714FA0"/>
                </a:solidFill>
                <a:latin typeface="Calibri" charset="0"/>
                <a:ea typeface="Calibri" charset="0"/>
                <a:cs typeface="Calibri" charset="0"/>
              </a:rPr>
              <a:t>DIAGRAMA DE DISPERSIÓN</a:t>
            </a:r>
          </a:p>
        </p:txBody>
      </p:sp>
      <p:sp>
        <p:nvSpPr>
          <p:cNvPr id="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graphicFrame>
        <p:nvGraphicFramePr>
          <p:cNvPr id="2" name="Tabla 1"/>
          <p:cNvGraphicFramePr>
            <a:graphicFrameLocks noGrp="1"/>
          </p:cNvGraphicFramePr>
          <p:nvPr>
            <p:extLst>
              <p:ext uri="{D42A27DB-BD31-4B8C-83A1-F6EECF244321}">
                <p14:modId xmlns:p14="http://schemas.microsoft.com/office/powerpoint/2010/main" val="2451992056"/>
              </p:ext>
            </p:extLst>
          </p:nvPr>
        </p:nvGraphicFramePr>
        <p:xfrm>
          <a:off x="4118346" y="917757"/>
          <a:ext cx="3995856" cy="4327576"/>
        </p:xfrm>
        <a:graphic>
          <a:graphicData uri="http://schemas.openxmlformats.org/drawingml/2006/table">
            <a:tbl>
              <a:tblPr firstRow="1" bandRow="1">
                <a:tableStyleId>{5C22544A-7EE6-4342-B048-85BDC9FD1C3A}</a:tableStyleId>
              </a:tblPr>
              <a:tblGrid>
                <a:gridCol w="665976">
                  <a:extLst>
                    <a:ext uri="{9D8B030D-6E8A-4147-A177-3AD203B41FA5}">
                      <a16:colId xmlns:a16="http://schemas.microsoft.com/office/drawing/2014/main" val="20000"/>
                    </a:ext>
                  </a:extLst>
                </a:gridCol>
                <a:gridCol w="665976">
                  <a:extLst>
                    <a:ext uri="{9D8B030D-6E8A-4147-A177-3AD203B41FA5}">
                      <a16:colId xmlns:a16="http://schemas.microsoft.com/office/drawing/2014/main" val="20001"/>
                    </a:ext>
                  </a:extLst>
                </a:gridCol>
                <a:gridCol w="665976">
                  <a:extLst>
                    <a:ext uri="{9D8B030D-6E8A-4147-A177-3AD203B41FA5}">
                      <a16:colId xmlns:a16="http://schemas.microsoft.com/office/drawing/2014/main" val="20002"/>
                    </a:ext>
                  </a:extLst>
                </a:gridCol>
                <a:gridCol w="665976">
                  <a:extLst>
                    <a:ext uri="{9D8B030D-6E8A-4147-A177-3AD203B41FA5}">
                      <a16:colId xmlns:a16="http://schemas.microsoft.com/office/drawing/2014/main" val="20003"/>
                    </a:ext>
                  </a:extLst>
                </a:gridCol>
                <a:gridCol w="665976">
                  <a:extLst>
                    <a:ext uri="{9D8B030D-6E8A-4147-A177-3AD203B41FA5}">
                      <a16:colId xmlns:a16="http://schemas.microsoft.com/office/drawing/2014/main" val="20004"/>
                    </a:ext>
                  </a:extLst>
                </a:gridCol>
                <a:gridCol w="665976">
                  <a:extLst>
                    <a:ext uri="{9D8B030D-6E8A-4147-A177-3AD203B41FA5}">
                      <a16:colId xmlns:a16="http://schemas.microsoft.com/office/drawing/2014/main" val="20005"/>
                    </a:ext>
                  </a:extLst>
                </a:gridCol>
              </a:tblGrid>
              <a:tr h="277224">
                <a:tc>
                  <a:txBody>
                    <a:bodyPr/>
                    <a:lstStyle/>
                    <a:p>
                      <a:pPr algn="ctr"/>
                      <a:r>
                        <a:rPr lang="es-ES_tradnl" sz="800" b="0" i="0" dirty="0">
                          <a:latin typeface="Calibri" panose="020F0502020204030204" pitchFamily="34" charset="0"/>
                        </a:rPr>
                        <a:t>Nº</a:t>
                      </a:r>
                      <a:r>
                        <a:rPr lang="es-ES_tradnl" sz="800" baseline="0" dirty="0"/>
                        <a:t> </a:t>
                      </a:r>
                      <a:r>
                        <a:rPr lang="es-ES_tradnl" sz="800" dirty="0"/>
                        <a:t>Personas</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714FA0"/>
                    </a:solidFill>
                  </a:tcPr>
                </a:tc>
                <a:tc>
                  <a:txBody>
                    <a:bodyPr/>
                    <a:lstStyle/>
                    <a:p>
                      <a:pPr algn="ctr"/>
                      <a:r>
                        <a:rPr lang="es-ES_tradnl" sz="800" b="0" i="0" dirty="0">
                          <a:latin typeface="Calibri" panose="020F0502020204030204" pitchFamily="34" charset="0"/>
                        </a:rPr>
                        <a:t>Altura (m)</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714FA0"/>
                    </a:solidFill>
                  </a:tcPr>
                </a:tc>
                <a:tc>
                  <a:txBody>
                    <a:bodyPr/>
                    <a:lstStyle/>
                    <a:p>
                      <a:pPr algn="ctr"/>
                      <a:r>
                        <a:rPr lang="es-ES_tradnl" sz="800" b="0" i="0" dirty="0">
                          <a:latin typeface="Calibri" panose="020F0502020204030204" pitchFamily="34" charset="0"/>
                        </a:rPr>
                        <a:t>Peso (Kg.)</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714FA0"/>
                    </a:solidFill>
                  </a:tcPr>
                </a:tc>
                <a:tc>
                  <a:txBody>
                    <a:bodyPr/>
                    <a:lstStyle/>
                    <a:p>
                      <a:pPr algn="ctr"/>
                      <a:r>
                        <a:rPr lang="es-ES_tradnl" sz="800" b="0" i="0" dirty="0">
                          <a:latin typeface="Calibri" panose="020F0502020204030204" pitchFamily="34" charset="0"/>
                        </a:rPr>
                        <a:t>Nº</a:t>
                      </a:r>
                      <a:r>
                        <a:rPr lang="es-ES_tradnl" sz="800" baseline="0" dirty="0"/>
                        <a:t> </a:t>
                      </a:r>
                      <a:r>
                        <a:rPr lang="es-ES_tradnl" sz="800" dirty="0"/>
                        <a:t>Persona</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714FA0"/>
                    </a:solidFill>
                  </a:tcPr>
                </a:tc>
                <a:tc>
                  <a:txBody>
                    <a:bodyPr/>
                    <a:lstStyle/>
                    <a:p>
                      <a:pPr algn="ctr"/>
                      <a:r>
                        <a:rPr lang="es-ES_tradnl" sz="800" b="0" i="0" dirty="0">
                          <a:latin typeface="Calibri" panose="020F0502020204030204" pitchFamily="34" charset="0"/>
                        </a:rPr>
                        <a:t>Altura (m)</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714FA0"/>
                    </a:solidFill>
                  </a:tcPr>
                </a:tc>
                <a:tc>
                  <a:txBody>
                    <a:bodyPr/>
                    <a:lstStyle/>
                    <a:p>
                      <a:pPr algn="ctr"/>
                      <a:r>
                        <a:rPr lang="es-ES_tradnl" sz="800" b="0" i="0" dirty="0">
                          <a:latin typeface="Calibri" panose="020F0502020204030204" pitchFamily="34" charset="0"/>
                        </a:rPr>
                        <a:t>Peso (kg.)</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714FA0"/>
                    </a:solidFill>
                  </a:tcPr>
                </a:tc>
                <a:extLst>
                  <a:ext uri="{0D108BD9-81ED-4DB2-BD59-A6C34878D82A}">
                    <a16:rowId xmlns:a16="http://schemas.microsoft.com/office/drawing/2014/main" val="10000"/>
                  </a:ext>
                </a:extLst>
              </a:tr>
              <a:tr h="161560">
                <a:tc>
                  <a:txBody>
                    <a:bodyPr/>
                    <a:lstStyle/>
                    <a:p>
                      <a:pPr algn="ctr"/>
                      <a:r>
                        <a:rPr lang="es-ES_tradnl" sz="800" b="1" i="1" dirty="0">
                          <a:latin typeface="Calibri" panose="020F0502020204030204" pitchFamily="34" charset="0"/>
                        </a:rPr>
                        <a:t>001</a:t>
                      </a:r>
                      <a:endParaRPr lang="es-ES_tradnl" sz="800" b="1" i="1"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1.94</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95.8</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0.26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1.66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74.9</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01"/>
                  </a:ext>
                </a:extLst>
              </a:tr>
              <a:tr h="161560">
                <a:tc>
                  <a:txBody>
                    <a:bodyPr/>
                    <a:lstStyle/>
                    <a:p>
                      <a:pPr algn="ctr"/>
                      <a:r>
                        <a:rPr lang="es-ES_tradnl" sz="800" b="1" i="1" dirty="0">
                          <a:latin typeface="Calibri" panose="020F0502020204030204" pitchFamily="34" charset="0"/>
                        </a:rPr>
                        <a:t>002</a:t>
                      </a:r>
                      <a:endParaRPr lang="es-ES_tradnl" sz="800" b="1" i="1"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1.82</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80.5</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0.27</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1.96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88.1</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02"/>
                  </a:ext>
                </a:extLst>
              </a:tr>
              <a:tr h="161560">
                <a:tc>
                  <a:txBody>
                    <a:bodyPr/>
                    <a:lstStyle/>
                    <a:p>
                      <a:pPr algn="ctr"/>
                      <a:r>
                        <a:rPr lang="es-ES_tradnl" sz="800" b="1" i="1" dirty="0">
                          <a:latin typeface="Calibri" panose="020F0502020204030204" pitchFamily="34" charset="0"/>
                        </a:rPr>
                        <a:t>003</a:t>
                      </a:r>
                      <a:endParaRPr lang="es-ES_tradnl" sz="800" b="1" i="1"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1.79</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78.2</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0.28</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1.56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65.3</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03"/>
                  </a:ext>
                </a:extLst>
              </a:tr>
              <a:tr h="161560">
                <a:tc>
                  <a:txBody>
                    <a:bodyPr/>
                    <a:lstStyle/>
                    <a:p>
                      <a:pPr algn="ctr"/>
                      <a:r>
                        <a:rPr lang="es-ES_tradnl" sz="800" b="1" i="1" dirty="0">
                          <a:latin typeface="Calibri" panose="020F0502020204030204" pitchFamily="34" charset="0"/>
                        </a:rPr>
                        <a:t>004</a:t>
                      </a:r>
                      <a:endParaRPr lang="es-ES_tradnl" sz="800" b="1" i="1"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1.69</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77.4</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0.29</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1.55</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64.5</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04"/>
                  </a:ext>
                </a:extLst>
              </a:tr>
              <a:tr h="161560">
                <a:tc>
                  <a:txBody>
                    <a:bodyPr/>
                    <a:lstStyle/>
                    <a:p>
                      <a:pPr algn="ctr"/>
                      <a:r>
                        <a:rPr lang="es-ES_tradnl" sz="800" b="1" i="1" dirty="0">
                          <a:latin typeface="Calibri" panose="020F0502020204030204" pitchFamily="34" charset="0"/>
                        </a:rPr>
                        <a:t>005</a:t>
                      </a:r>
                      <a:endParaRPr lang="es-ES_tradnl" sz="800" b="1" i="1"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1.80</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82.6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0.30</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1.71</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75.5</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05"/>
                  </a:ext>
                </a:extLst>
              </a:tr>
              <a:tr h="161560">
                <a:tc>
                  <a:txBody>
                    <a:bodyPr/>
                    <a:lstStyle/>
                    <a:p>
                      <a:pPr algn="ctr"/>
                      <a:r>
                        <a:rPr lang="es-ES_tradnl" sz="800" b="1" i="1" dirty="0">
                          <a:latin typeface="Calibri" panose="020F0502020204030204" pitchFamily="34" charset="0"/>
                        </a:rPr>
                        <a:t>006</a:t>
                      </a:r>
                      <a:endParaRPr lang="es-ES_tradnl" sz="800" b="1" i="1"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1.88</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87.8</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0.31</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1.90</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91.3</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06"/>
                  </a:ext>
                </a:extLst>
              </a:tr>
              <a:tr h="161560">
                <a:tc>
                  <a:txBody>
                    <a:bodyPr/>
                    <a:lstStyle/>
                    <a:p>
                      <a:pPr algn="ctr"/>
                      <a:r>
                        <a:rPr lang="es-ES_tradnl" sz="800" b="1" i="1" dirty="0">
                          <a:latin typeface="Calibri" panose="020F0502020204030204" pitchFamily="34" charset="0"/>
                        </a:rPr>
                        <a:t>007</a:t>
                      </a:r>
                      <a:endParaRPr lang="es-ES_tradnl" sz="800" b="1" i="1"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1.57</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67.6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0.32</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1.65</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66.6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07"/>
                  </a:ext>
                </a:extLst>
              </a:tr>
              <a:tr h="161560">
                <a:tc>
                  <a:txBody>
                    <a:bodyPr/>
                    <a:lstStyle/>
                    <a:p>
                      <a:pPr algn="ctr"/>
                      <a:r>
                        <a:rPr lang="es-ES_tradnl" sz="800" b="1" i="1" dirty="0">
                          <a:latin typeface="Calibri" panose="020F0502020204030204" pitchFamily="34" charset="0"/>
                        </a:rPr>
                        <a:t>008</a:t>
                      </a:r>
                      <a:endParaRPr lang="es-ES_tradnl" sz="800" b="1" i="1"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1.81</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82.5</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0.32</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1.78</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76.8</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08"/>
                  </a:ext>
                </a:extLst>
              </a:tr>
              <a:tr h="161560">
                <a:tc>
                  <a:txBody>
                    <a:bodyPr/>
                    <a:lstStyle/>
                    <a:p>
                      <a:pPr algn="ctr"/>
                      <a:r>
                        <a:rPr lang="es-ES_tradnl" sz="800" b="1" i="1" dirty="0">
                          <a:latin typeface="Calibri" panose="020F0502020204030204" pitchFamily="34" charset="0"/>
                        </a:rPr>
                        <a:t>009</a:t>
                      </a:r>
                      <a:endParaRPr lang="es-ES_tradnl" sz="800" b="1" i="1"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1.76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82.5</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0.33</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1.83</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80.2</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09"/>
                  </a:ext>
                </a:extLst>
              </a:tr>
              <a:tr h="161560">
                <a:tc>
                  <a:txBody>
                    <a:bodyPr/>
                    <a:lstStyle/>
                    <a:p>
                      <a:pPr algn="ctr"/>
                      <a:r>
                        <a:rPr lang="es-ES_tradnl" sz="800" b="1" i="1" dirty="0">
                          <a:latin typeface="Calibri" panose="020F0502020204030204" pitchFamily="34" charset="0"/>
                        </a:rPr>
                        <a:t>010</a:t>
                      </a:r>
                      <a:endParaRPr lang="es-ES_tradnl" sz="800" b="1" i="1"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1.63</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65.8</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0.34</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1.98</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97.6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10"/>
                  </a:ext>
                </a:extLst>
              </a:tr>
              <a:tr h="161560">
                <a:tc>
                  <a:txBody>
                    <a:bodyPr/>
                    <a:lstStyle/>
                    <a:p>
                      <a:pPr algn="ctr"/>
                      <a:r>
                        <a:rPr lang="es-ES_tradnl" sz="800" b="1" i="1" dirty="0">
                          <a:latin typeface="Calibri" panose="020F0502020204030204" pitchFamily="34" charset="0"/>
                        </a:rPr>
                        <a:t>011</a:t>
                      </a:r>
                      <a:endParaRPr lang="es-ES_tradnl" sz="800" b="1" i="1"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1.59</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67.3</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0.35</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1.67</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76.0</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11"/>
                  </a:ext>
                </a:extLst>
              </a:tr>
              <a:tr h="1615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012</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1.84</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88.8</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0.36</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1.53</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58.0</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12"/>
                  </a:ext>
                </a:extLst>
              </a:tr>
              <a:tr h="1615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013</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1.92</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93.7</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0.37</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1.96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95.2</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13"/>
                  </a:ext>
                </a:extLst>
              </a:tr>
              <a:tr h="1615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014</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1.84</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82.9</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0.38</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1.66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74.5</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14"/>
                  </a:ext>
                </a:extLst>
              </a:tr>
              <a:tr h="1615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015</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1.88</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88.4</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0.39</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1.62</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71.8</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15"/>
                  </a:ext>
                </a:extLst>
              </a:tr>
              <a:tr h="1615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016</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1.62</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69.0</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0.40</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1.89</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91.0</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16"/>
                  </a:ext>
                </a:extLst>
              </a:tr>
              <a:tr h="1615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017</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1.86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83.4</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0.41</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1.53</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62.1</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17"/>
                  </a:ext>
                </a:extLst>
              </a:tr>
              <a:tr h="1615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018</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1.91</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89.1</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0.42</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1.59</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69.8</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18"/>
                  </a:ext>
                </a:extLst>
              </a:tr>
              <a:tr h="1615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019</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1.99</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95.2</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0.43</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1.55</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64.6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19"/>
                  </a:ext>
                </a:extLst>
              </a:tr>
              <a:tr h="1615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020</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1.76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79.1</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0.44</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1.97</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90.0</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20"/>
                  </a:ext>
                </a:extLst>
              </a:tr>
              <a:tr h="1615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021</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1.55</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61.6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0.45</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1.51</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63.6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21"/>
                  </a:ext>
                </a:extLst>
              </a:tr>
              <a:tr h="1615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022</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1.71</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70.6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0.46</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1.59</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62.6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22"/>
                  </a:ext>
                </a:extLst>
              </a:tr>
              <a:tr h="1615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023</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1.75</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79.4</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0.47</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1.59</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67.8</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23"/>
                  </a:ext>
                </a:extLst>
              </a:tr>
              <a:tr h="1615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024</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1.76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78.1</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0.48</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1.57</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63.3</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24"/>
                  </a:ext>
                </a:extLst>
              </a:tr>
              <a:tr h="1615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025</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2.00</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90.6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0.49</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1.61</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65.2</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25"/>
                  </a:ext>
                </a:extLst>
              </a:tr>
            </a:tbl>
          </a:graphicData>
        </a:graphic>
      </p:graphicFrame>
    </p:spTree>
    <p:custDataLst>
      <p:tags r:id="rId1"/>
    </p:custDataLst>
    <p:extLst>
      <p:ext uri="{BB962C8B-B14F-4D97-AF65-F5344CB8AC3E}">
        <p14:creationId xmlns:p14="http://schemas.microsoft.com/office/powerpoint/2010/main" val="2124085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495300" y="810908"/>
            <a:ext cx="6855760" cy="246221"/>
          </a:xfrm>
          <a:prstGeom prst="rect">
            <a:avLst/>
          </a:prstGeom>
        </p:spPr>
        <p:txBody>
          <a:bodyPr vert="horz" wrap="square" lIns="0" tIns="0" rIns="0" bIns="0" rtlCol="0">
            <a:spAutoFit/>
          </a:bodyPr>
          <a:lstStyle/>
          <a:p>
            <a:pPr marL="457200">
              <a:spcAft>
                <a:spcPts val="1000"/>
              </a:spcAft>
            </a:pPr>
            <a:endParaRPr lang="es-PE" sz="16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9"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11" name="Rectangle 5"/>
          <p:cNvSpPr/>
          <p:nvPr/>
        </p:nvSpPr>
        <p:spPr>
          <a:xfrm>
            <a:off x="508181" y="917756"/>
            <a:ext cx="7204493" cy="1061829"/>
          </a:xfrm>
          <a:prstGeom prst="rect">
            <a:avLst/>
          </a:prstGeom>
        </p:spPr>
        <p:txBody>
          <a:bodyPr wrap="square" lIns="0" tIns="0" rIns="0" bIns="0">
            <a:spAutoFit/>
          </a:bodyPr>
          <a:lstStyle/>
          <a:p>
            <a:pPr marL="222250" indent="-222250">
              <a:spcAft>
                <a:spcPts val="600"/>
              </a:spcAft>
              <a:buFont typeface="+mj-lt"/>
              <a:buAutoNum type="arabicPeriod" startAt="6"/>
            </a:pPr>
            <a:r>
              <a:rPr lang="en-US" sz="1600" b="1" dirty="0">
                <a:solidFill>
                  <a:srgbClr val="714FA0"/>
                </a:solidFill>
                <a:latin typeface="Calibri" charset="0"/>
                <a:ea typeface="Calibri" charset="0"/>
                <a:cs typeface="Calibri" charset="0"/>
              </a:rPr>
              <a:t>DIAGRAMA DE DISPERSIÓN</a:t>
            </a:r>
          </a:p>
          <a:p>
            <a:pPr marL="404813" indent="-180975">
              <a:buFont typeface="Arial" charset="0"/>
              <a:buChar char="•"/>
            </a:pPr>
            <a:r>
              <a:rPr lang="es-PE" sz="1600" b="1" dirty="0">
                <a:latin typeface="Calibri" charset="0"/>
                <a:ea typeface="Calibri" charset="0"/>
                <a:cs typeface="Calibri" charset="0"/>
              </a:rPr>
              <a:t>¿Qué nos muestra este gráfico? </a:t>
            </a:r>
            <a:br>
              <a:rPr lang="es-PE" sz="1600" b="1" dirty="0">
                <a:latin typeface="Calibri" charset="0"/>
                <a:ea typeface="Calibri" charset="0"/>
                <a:cs typeface="Calibri" charset="0"/>
              </a:rPr>
            </a:br>
            <a:r>
              <a:rPr lang="es-PE" sz="1600" dirty="0">
                <a:latin typeface="Calibri" charset="0"/>
                <a:ea typeface="Calibri" charset="0"/>
                <a:cs typeface="Calibri" charset="0"/>
              </a:rPr>
              <a:t>En primer lugar podemos observar que las personas de mayor altura tienen mayor peso, es decir parece haber una correlación positiva entre altura y peso.</a:t>
            </a:r>
          </a:p>
        </p:txBody>
      </p:sp>
      <p:grpSp>
        <p:nvGrpSpPr>
          <p:cNvPr id="5" name="Agrupar 4"/>
          <p:cNvGrpSpPr/>
          <p:nvPr/>
        </p:nvGrpSpPr>
        <p:grpSpPr>
          <a:xfrm>
            <a:off x="2321070" y="2261546"/>
            <a:ext cx="4501860" cy="3000745"/>
            <a:chOff x="2321070" y="2261546"/>
            <a:chExt cx="4501860" cy="3000745"/>
          </a:xfrm>
        </p:grpSpPr>
        <p:cxnSp>
          <p:nvCxnSpPr>
            <p:cNvPr id="12" name="Conector recto 11"/>
            <p:cNvCxnSpPr/>
            <p:nvPr/>
          </p:nvCxnSpPr>
          <p:spPr>
            <a:xfrm>
              <a:off x="6045961" y="4842013"/>
              <a:ext cx="0" cy="1209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3943769" y="4845209"/>
              <a:ext cx="0" cy="1209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a:off x="4469948" y="4845209"/>
              <a:ext cx="0" cy="1209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a:off x="5519782" y="4842013"/>
              <a:ext cx="0" cy="1209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a:off x="2826610" y="4842013"/>
              <a:ext cx="0" cy="1209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3386192" y="4845209"/>
              <a:ext cx="0" cy="1209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a:off x="4983162" y="4842013"/>
              <a:ext cx="0" cy="1209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a:off x="6675347" y="4842013"/>
              <a:ext cx="0" cy="1209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bject 7"/>
            <p:cNvSpPr txBox="1"/>
            <p:nvPr/>
          </p:nvSpPr>
          <p:spPr>
            <a:xfrm>
              <a:off x="3694002" y="2261546"/>
              <a:ext cx="2110057" cy="210928"/>
            </a:xfrm>
            <a:prstGeom prst="rect">
              <a:avLst/>
            </a:prstGeom>
          </p:spPr>
          <p:txBody>
            <a:bodyPr vert="horz" wrap="square" lIns="0" tIns="0" rIns="0" bIns="0" rtlCol="0">
              <a:spAutoFit/>
            </a:bodyPr>
            <a:lstStyle/>
            <a:p>
              <a:pPr marL="1588" algn="ctr">
                <a:spcAft>
                  <a:spcPts val="0"/>
                </a:spcAft>
              </a:pPr>
              <a:r>
                <a:rPr lang="es-ES_tradnl" sz="1200" b="1" dirty="0">
                  <a:latin typeface="Calibri" charset="0"/>
                  <a:ea typeface="Calibri" charset="0"/>
                  <a:cs typeface="Calibri" charset="0"/>
                </a:rPr>
                <a:t>Gráfico de dispersión</a:t>
              </a:r>
              <a:endParaRPr lang="es-PE" sz="1200" b="1" dirty="0">
                <a:latin typeface="Calibri" charset="0"/>
                <a:ea typeface="Calibri" charset="0"/>
                <a:cs typeface="Calibri" charset="0"/>
              </a:endParaRPr>
            </a:p>
          </p:txBody>
        </p:sp>
        <p:sp>
          <p:nvSpPr>
            <p:cNvPr id="21" name="Rectángulo 20"/>
            <p:cNvSpPr/>
            <p:nvPr/>
          </p:nvSpPr>
          <p:spPr>
            <a:xfrm>
              <a:off x="2819087" y="2573591"/>
              <a:ext cx="3859887" cy="2328907"/>
            </a:xfrm>
            <a:prstGeom prst="rect">
              <a:avLst/>
            </a:prstGeom>
            <a:solidFill>
              <a:srgbClr val="E4DDE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2" name="Elipse 21"/>
            <p:cNvSpPr/>
            <p:nvPr/>
          </p:nvSpPr>
          <p:spPr>
            <a:xfrm>
              <a:off x="3352787" y="4514270"/>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4" name="CuadroTexto 23"/>
            <p:cNvSpPr txBox="1"/>
            <p:nvPr/>
          </p:nvSpPr>
          <p:spPr>
            <a:xfrm>
              <a:off x="3231315" y="4976500"/>
              <a:ext cx="295167" cy="12304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1.5</a:t>
              </a:r>
              <a:endParaRPr lang="es-ES_tradnl" sz="700" dirty="0">
                <a:latin typeface="Calibri" charset="0"/>
                <a:ea typeface="Calibri" charset="0"/>
                <a:cs typeface="Calibri" charset="0"/>
              </a:endParaRPr>
            </a:p>
          </p:txBody>
        </p:sp>
        <p:sp>
          <p:nvSpPr>
            <p:cNvPr id="25" name="CuadroTexto 24"/>
            <p:cNvSpPr txBox="1"/>
            <p:nvPr/>
          </p:nvSpPr>
          <p:spPr>
            <a:xfrm>
              <a:off x="2666445" y="4982607"/>
              <a:ext cx="295167" cy="12304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1.4</a:t>
              </a:r>
              <a:endParaRPr lang="es-ES_tradnl" sz="700" dirty="0">
                <a:latin typeface="Calibri" charset="0"/>
                <a:ea typeface="Calibri" charset="0"/>
                <a:cs typeface="Calibri" charset="0"/>
              </a:endParaRPr>
            </a:p>
          </p:txBody>
        </p:sp>
        <p:sp>
          <p:nvSpPr>
            <p:cNvPr id="26" name="CuadroTexto 25"/>
            <p:cNvSpPr txBox="1"/>
            <p:nvPr/>
          </p:nvSpPr>
          <p:spPr>
            <a:xfrm>
              <a:off x="2476292" y="4840977"/>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50.0</a:t>
              </a:r>
            </a:p>
          </p:txBody>
        </p:sp>
        <p:sp>
          <p:nvSpPr>
            <p:cNvPr id="27" name="CuadroTexto 26"/>
            <p:cNvSpPr txBox="1"/>
            <p:nvPr/>
          </p:nvSpPr>
          <p:spPr>
            <a:xfrm>
              <a:off x="2476291" y="4443449"/>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60.0</a:t>
              </a:r>
            </a:p>
          </p:txBody>
        </p:sp>
        <p:sp>
          <p:nvSpPr>
            <p:cNvPr id="28" name="CuadroTexto 27"/>
            <p:cNvSpPr txBox="1"/>
            <p:nvPr/>
          </p:nvSpPr>
          <p:spPr>
            <a:xfrm>
              <a:off x="2476291" y="4056956"/>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70.0</a:t>
              </a:r>
            </a:p>
          </p:txBody>
        </p:sp>
        <p:sp>
          <p:nvSpPr>
            <p:cNvPr id="29" name="CuadroTexto 28"/>
            <p:cNvSpPr txBox="1"/>
            <p:nvPr/>
          </p:nvSpPr>
          <p:spPr>
            <a:xfrm>
              <a:off x="2469274" y="3664954"/>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80.0</a:t>
              </a:r>
            </a:p>
          </p:txBody>
        </p:sp>
        <p:sp>
          <p:nvSpPr>
            <p:cNvPr id="30" name="CuadroTexto 29"/>
            <p:cNvSpPr txBox="1"/>
            <p:nvPr/>
          </p:nvSpPr>
          <p:spPr>
            <a:xfrm>
              <a:off x="2462066" y="3257707"/>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90.0</a:t>
              </a:r>
            </a:p>
          </p:txBody>
        </p:sp>
        <p:sp>
          <p:nvSpPr>
            <p:cNvPr id="31" name="CuadroTexto 30"/>
            <p:cNvSpPr txBox="1"/>
            <p:nvPr/>
          </p:nvSpPr>
          <p:spPr>
            <a:xfrm>
              <a:off x="2462066" y="2494952"/>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110.0</a:t>
              </a:r>
            </a:p>
          </p:txBody>
        </p:sp>
        <p:sp>
          <p:nvSpPr>
            <p:cNvPr id="32" name="CuadroTexto 31"/>
            <p:cNvSpPr txBox="1"/>
            <p:nvPr/>
          </p:nvSpPr>
          <p:spPr>
            <a:xfrm>
              <a:off x="4413178" y="5121672"/>
              <a:ext cx="770753" cy="140619"/>
            </a:xfrm>
            <a:prstGeom prst="rect">
              <a:avLst/>
            </a:prstGeom>
            <a:noFill/>
          </p:spPr>
          <p:txBody>
            <a:bodyPr wrap="square" lIns="0" tIns="0" rIns="0" bIns="0" rtlCol="0">
              <a:spAutoFit/>
            </a:bodyPr>
            <a:lstStyle/>
            <a:p>
              <a:pPr algn="ctr"/>
              <a:r>
                <a:rPr lang="es-ES_tradnl" sz="800" b="1" dirty="0">
                  <a:latin typeface="Calibri" charset="0"/>
                  <a:ea typeface="Calibri" charset="0"/>
                  <a:cs typeface="Calibri" charset="0"/>
                </a:rPr>
                <a:t>Altura (</a:t>
              </a:r>
              <a:r>
                <a:rPr lang="es-ES_tradnl" sz="800" b="1" dirty="0" err="1">
                  <a:latin typeface="Calibri" charset="0"/>
                  <a:ea typeface="Calibri" charset="0"/>
                  <a:cs typeface="Calibri" charset="0"/>
                </a:rPr>
                <a:t>mts</a:t>
              </a:r>
              <a:r>
                <a:rPr lang="es-ES_tradnl" sz="800" b="1" dirty="0">
                  <a:latin typeface="Calibri" charset="0"/>
                  <a:ea typeface="Calibri" charset="0"/>
                  <a:cs typeface="Calibri" charset="0"/>
                </a:rPr>
                <a:t>.)</a:t>
              </a:r>
            </a:p>
          </p:txBody>
        </p:sp>
        <p:sp>
          <p:nvSpPr>
            <p:cNvPr id="33" name="CuadroTexto 32"/>
            <p:cNvSpPr txBox="1"/>
            <p:nvPr/>
          </p:nvSpPr>
          <p:spPr>
            <a:xfrm rot="16200000">
              <a:off x="2108563" y="3776091"/>
              <a:ext cx="565633" cy="140619"/>
            </a:xfrm>
            <a:prstGeom prst="rect">
              <a:avLst/>
            </a:prstGeom>
            <a:noFill/>
          </p:spPr>
          <p:txBody>
            <a:bodyPr wrap="square" lIns="0" tIns="0" rIns="0" bIns="0" rtlCol="0">
              <a:spAutoFit/>
            </a:bodyPr>
            <a:lstStyle/>
            <a:p>
              <a:pPr algn="ctr"/>
              <a:r>
                <a:rPr lang="es-ES_tradnl" sz="800" b="1" dirty="0">
                  <a:latin typeface="Calibri" charset="0"/>
                  <a:ea typeface="Calibri" charset="0"/>
                  <a:cs typeface="Calibri" charset="0"/>
                </a:rPr>
                <a:t>Peso (kgs)</a:t>
              </a:r>
            </a:p>
          </p:txBody>
        </p:sp>
        <p:cxnSp>
          <p:nvCxnSpPr>
            <p:cNvPr id="34" name="Conector angular 33"/>
            <p:cNvCxnSpPr/>
            <p:nvPr/>
          </p:nvCxnSpPr>
          <p:spPr>
            <a:xfrm>
              <a:off x="2819087" y="2573591"/>
              <a:ext cx="3859887" cy="2328907"/>
            </a:xfrm>
            <a:prstGeom prst="bentConnector3">
              <a:avLst>
                <a:gd name="adj1" fmla="val 208"/>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ector recto 34"/>
            <p:cNvCxnSpPr/>
            <p:nvPr/>
          </p:nvCxnSpPr>
          <p:spPr>
            <a:xfrm>
              <a:off x="2739329" y="4891619"/>
              <a:ext cx="797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ector recto 35"/>
            <p:cNvCxnSpPr/>
            <p:nvPr/>
          </p:nvCxnSpPr>
          <p:spPr>
            <a:xfrm>
              <a:off x="2739329" y="4505916"/>
              <a:ext cx="797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36"/>
            <p:cNvCxnSpPr/>
            <p:nvPr/>
          </p:nvCxnSpPr>
          <p:spPr>
            <a:xfrm>
              <a:off x="2739329" y="4120240"/>
              <a:ext cx="797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ector recto 37"/>
            <p:cNvCxnSpPr/>
            <p:nvPr/>
          </p:nvCxnSpPr>
          <p:spPr>
            <a:xfrm>
              <a:off x="2739329" y="3727329"/>
              <a:ext cx="797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ector recto 38"/>
            <p:cNvCxnSpPr/>
            <p:nvPr/>
          </p:nvCxnSpPr>
          <p:spPr>
            <a:xfrm>
              <a:off x="2739329" y="3317401"/>
              <a:ext cx="797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ector recto 39"/>
            <p:cNvCxnSpPr/>
            <p:nvPr/>
          </p:nvCxnSpPr>
          <p:spPr>
            <a:xfrm>
              <a:off x="2739329" y="2573591"/>
              <a:ext cx="797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CuadroTexto 40"/>
            <p:cNvSpPr txBox="1"/>
            <p:nvPr/>
          </p:nvSpPr>
          <p:spPr>
            <a:xfrm>
              <a:off x="3796186" y="4976500"/>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1.6</a:t>
              </a:r>
            </a:p>
          </p:txBody>
        </p:sp>
        <p:sp>
          <p:nvSpPr>
            <p:cNvPr id="42" name="CuadroTexto 41"/>
            <p:cNvSpPr txBox="1"/>
            <p:nvPr/>
          </p:nvSpPr>
          <p:spPr>
            <a:xfrm>
              <a:off x="4322365" y="4976500"/>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1.7</a:t>
              </a:r>
            </a:p>
          </p:txBody>
        </p:sp>
        <p:sp>
          <p:nvSpPr>
            <p:cNvPr id="43" name="CuadroTexto 42"/>
            <p:cNvSpPr txBox="1"/>
            <p:nvPr/>
          </p:nvSpPr>
          <p:spPr>
            <a:xfrm>
              <a:off x="4846020" y="4976500"/>
              <a:ext cx="295167" cy="12304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1.8</a:t>
              </a:r>
              <a:endParaRPr lang="es-ES_tradnl" sz="700" dirty="0">
                <a:latin typeface="Calibri" charset="0"/>
                <a:ea typeface="Calibri" charset="0"/>
                <a:cs typeface="Calibri" charset="0"/>
              </a:endParaRPr>
            </a:p>
          </p:txBody>
        </p:sp>
        <p:sp>
          <p:nvSpPr>
            <p:cNvPr id="44" name="CuadroTexto 43"/>
            <p:cNvSpPr txBox="1"/>
            <p:nvPr/>
          </p:nvSpPr>
          <p:spPr>
            <a:xfrm>
              <a:off x="5372199" y="4976500"/>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1.9</a:t>
              </a:r>
            </a:p>
          </p:txBody>
        </p:sp>
        <p:sp>
          <p:nvSpPr>
            <p:cNvPr id="45" name="CuadroTexto 44"/>
            <p:cNvSpPr txBox="1"/>
            <p:nvPr/>
          </p:nvSpPr>
          <p:spPr>
            <a:xfrm>
              <a:off x="5898378" y="4976500"/>
              <a:ext cx="295167" cy="12304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2.0</a:t>
              </a:r>
              <a:endParaRPr lang="es-ES_tradnl" sz="700" dirty="0">
                <a:latin typeface="Calibri" charset="0"/>
                <a:ea typeface="Calibri" charset="0"/>
                <a:cs typeface="Calibri" charset="0"/>
              </a:endParaRPr>
            </a:p>
          </p:txBody>
        </p:sp>
        <p:sp>
          <p:nvSpPr>
            <p:cNvPr id="46" name="CuadroTexto 45"/>
            <p:cNvSpPr txBox="1"/>
            <p:nvPr/>
          </p:nvSpPr>
          <p:spPr>
            <a:xfrm>
              <a:off x="6527763" y="4976500"/>
              <a:ext cx="295167" cy="12304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2.1</a:t>
              </a:r>
              <a:endParaRPr lang="es-ES_tradnl" sz="700" dirty="0">
                <a:latin typeface="Calibri" charset="0"/>
                <a:ea typeface="Calibri" charset="0"/>
                <a:cs typeface="Calibri" charset="0"/>
              </a:endParaRPr>
            </a:p>
          </p:txBody>
        </p:sp>
        <p:sp>
          <p:nvSpPr>
            <p:cNvPr id="47" name="CuadroTexto 46"/>
            <p:cNvSpPr txBox="1"/>
            <p:nvPr/>
          </p:nvSpPr>
          <p:spPr>
            <a:xfrm>
              <a:off x="2462066" y="2901262"/>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100.0</a:t>
              </a:r>
            </a:p>
          </p:txBody>
        </p:sp>
        <p:cxnSp>
          <p:nvCxnSpPr>
            <p:cNvPr id="48" name="Conector recto 47"/>
            <p:cNvCxnSpPr/>
            <p:nvPr/>
          </p:nvCxnSpPr>
          <p:spPr>
            <a:xfrm>
              <a:off x="2739329" y="2960957"/>
              <a:ext cx="797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Elipse 50"/>
            <p:cNvSpPr/>
            <p:nvPr/>
          </p:nvSpPr>
          <p:spPr>
            <a:xfrm>
              <a:off x="3600354" y="4514270"/>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2" name="Elipse 51"/>
            <p:cNvSpPr/>
            <p:nvPr/>
          </p:nvSpPr>
          <p:spPr>
            <a:xfrm>
              <a:off x="3802237" y="4482326"/>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3" name="Elipse 52"/>
            <p:cNvSpPr/>
            <p:nvPr/>
          </p:nvSpPr>
          <p:spPr>
            <a:xfrm>
              <a:off x="3923180" y="4417338"/>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4" name="Elipse 53"/>
            <p:cNvSpPr/>
            <p:nvPr/>
          </p:nvSpPr>
          <p:spPr>
            <a:xfrm>
              <a:off x="3828347" y="4374481"/>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5" name="Elipse 54"/>
            <p:cNvSpPr/>
            <p:nvPr/>
          </p:nvSpPr>
          <p:spPr>
            <a:xfrm>
              <a:off x="3780553" y="4392894"/>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7" name="Elipse 56"/>
            <p:cNvSpPr/>
            <p:nvPr/>
          </p:nvSpPr>
          <p:spPr>
            <a:xfrm>
              <a:off x="3726200" y="4374481"/>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8" name="Elipse 57"/>
            <p:cNvSpPr/>
            <p:nvPr/>
          </p:nvSpPr>
          <p:spPr>
            <a:xfrm>
              <a:off x="3808407" y="4266671"/>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9" name="Elipse 58"/>
            <p:cNvSpPr/>
            <p:nvPr/>
          </p:nvSpPr>
          <p:spPr>
            <a:xfrm>
              <a:off x="3545850" y="4326503"/>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0" name="Elipse 59"/>
            <p:cNvSpPr/>
            <p:nvPr/>
          </p:nvSpPr>
          <p:spPr>
            <a:xfrm>
              <a:off x="3617522" y="4250832"/>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1" name="Elipse 60"/>
            <p:cNvSpPr/>
            <p:nvPr/>
          </p:nvSpPr>
          <p:spPr>
            <a:xfrm>
              <a:off x="4008432" y="4285049"/>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2" name="Elipse 61"/>
            <p:cNvSpPr/>
            <p:nvPr/>
          </p:nvSpPr>
          <p:spPr>
            <a:xfrm>
              <a:off x="4130273" y="4318892"/>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3" name="Elipse 62"/>
            <p:cNvSpPr/>
            <p:nvPr/>
          </p:nvSpPr>
          <p:spPr>
            <a:xfrm>
              <a:off x="4156236" y="4274793"/>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4" name="Elipse 63"/>
            <p:cNvSpPr/>
            <p:nvPr/>
          </p:nvSpPr>
          <p:spPr>
            <a:xfrm>
              <a:off x="3994784" y="4200002"/>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5" name="Elipse 64"/>
            <p:cNvSpPr/>
            <p:nvPr/>
          </p:nvSpPr>
          <p:spPr>
            <a:xfrm>
              <a:off x="4058206" y="4169149"/>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6" name="Elipse 65"/>
            <p:cNvSpPr/>
            <p:nvPr/>
          </p:nvSpPr>
          <p:spPr>
            <a:xfrm>
              <a:off x="3937747" y="4169149"/>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7" name="Elipse 66"/>
            <p:cNvSpPr/>
            <p:nvPr/>
          </p:nvSpPr>
          <p:spPr>
            <a:xfrm>
              <a:off x="4140100" y="4052515"/>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8" name="Elipse 67"/>
            <p:cNvSpPr/>
            <p:nvPr/>
          </p:nvSpPr>
          <p:spPr>
            <a:xfrm>
              <a:off x="4270144" y="4066256"/>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9" name="Elipse 68"/>
            <p:cNvSpPr/>
            <p:nvPr/>
          </p:nvSpPr>
          <p:spPr>
            <a:xfrm>
              <a:off x="4354535" y="4030946"/>
              <a:ext cx="115413" cy="45719"/>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0" name="Elipse 69"/>
            <p:cNvSpPr/>
            <p:nvPr/>
          </p:nvSpPr>
          <p:spPr>
            <a:xfrm>
              <a:off x="4498483" y="3978725"/>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1" name="Elipse 70"/>
            <p:cNvSpPr/>
            <p:nvPr/>
          </p:nvSpPr>
          <p:spPr>
            <a:xfrm>
              <a:off x="4491465" y="4092366"/>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2" name="Elipse 71"/>
            <p:cNvSpPr/>
            <p:nvPr/>
          </p:nvSpPr>
          <p:spPr>
            <a:xfrm>
              <a:off x="4555294" y="4120605"/>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3" name="Elipse 72"/>
            <p:cNvSpPr/>
            <p:nvPr/>
          </p:nvSpPr>
          <p:spPr>
            <a:xfrm>
              <a:off x="4562028" y="4175499"/>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4" name="Elipse 73"/>
            <p:cNvSpPr/>
            <p:nvPr/>
          </p:nvSpPr>
          <p:spPr>
            <a:xfrm>
              <a:off x="4643258" y="4192213"/>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5" name="Elipse 74"/>
            <p:cNvSpPr/>
            <p:nvPr/>
          </p:nvSpPr>
          <p:spPr>
            <a:xfrm>
              <a:off x="4842593" y="4054310"/>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6" name="Elipse 75"/>
            <p:cNvSpPr/>
            <p:nvPr/>
          </p:nvSpPr>
          <p:spPr>
            <a:xfrm>
              <a:off x="4930941" y="4036935"/>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7" name="Elipse 76"/>
            <p:cNvSpPr/>
            <p:nvPr/>
          </p:nvSpPr>
          <p:spPr>
            <a:xfrm>
              <a:off x="4990176" y="4000294"/>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8" name="Elipse 77"/>
            <p:cNvSpPr/>
            <p:nvPr/>
          </p:nvSpPr>
          <p:spPr>
            <a:xfrm>
              <a:off x="4772443" y="3897692"/>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9" name="Elipse 78"/>
            <p:cNvSpPr/>
            <p:nvPr/>
          </p:nvSpPr>
          <p:spPr>
            <a:xfrm>
              <a:off x="4699167" y="3871582"/>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0" name="Elipse 79"/>
            <p:cNvSpPr/>
            <p:nvPr/>
          </p:nvSpPr>
          <p:spPr>
            <a:xfrm>
              <a:off x="4605469" y="3735775"/>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1" name="Elipse 80"/>
            <p:cNvSpPr/>
            <p:nvPr/>
          </p:nvSpPr>
          <p:spPr>
            <a:xfrm>
              <a:off x="4904830" y="3731735"/>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2" name="Elipse 81"/>
            <p:cNvSpPr/>
            <p:nvPr/>
          </p:nvSpPr>
          <p:spPr>
            <a:xfrm>
              <a:off x="5115076" y="3765540"/>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3" name="Elipse 82"/>
            <p:cNvSpPr/>
            <p:nvPr/>
          </p:nvSpPr>
          <p:spPr>
            <a:xfrm>
              <a:off x="5616110" y="3658779"/>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4" name="Elipse 83"/>
            <p:cNvSpPr/>
            <p:nvPr/>
          </p:nvSpPr>
          <p:spPr>
            <a:xfrm>
              <a:off x="5726438" y="3563584"/>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5" name="Elipse 84"/>
            <p:cNvSpPr/>
            <p:nvPr/>
          </p:nvSpPr>
          <p:spPr>
            <a:xfrm>
              <a:off x="5726438" y="3622805"/>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6" name="Elipse 85"/>
            <p:cNvSpPr/>
            <p:nvPr/>
          </p:nvSpPr>
          <p:spPr>
            <a:xfrm>
              <a:off x="5563337" y="3481572"/>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7" name="Elipse 86"/>
            <p:cNvSpPr/>
            <p:nvPr/>
          </p:nvSpPr>
          <p:spPr>
            <a:xfrm>
              <a:off x="5615145" y="3408506"/>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8" name="Elipse 87"/>
            <p:cNvSpPr/>
            <p:nvPr/>
          </p:nvSpPr>
          <p:spPr>
            <a:xfrm>
              <a:off x="5429987" y="3474246"/>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9" name="Elipse 88"/>
            <p:cNvSpPr/>
            <p:nvPr/>
          </p:nvSpPr>
          <p:spPr>
            <a:xfrm>
              <a:off x="5353994" y="3474658"/>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0" name="Elipse 89"/>
            <p:cNvSpPr/>
            <p:nvPr/>
          </p:nvSpPr>
          <p:spPr>
            <a:xfrm>
              <a:off x="5387399" y="3415742"/>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1" name="Elipse 90"/>
            <p:cNvSpPr/>
            <p:nvPr/>
          </p:nvSpPr>
          <p:spPr>
            <a:xfrm>
              <a:off x="5427732" y="3387488"/>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2" name="Elipse 91"/>
            <p:cNvSpPr/>
            <p:nvPr/>
          </p:nvSpPr>
          <p:spPr>
            <a:xfrm>
              <a:off x="5475161" y="3315430"/>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3" name="Elipse 92"/>
            <p:cNvSpPr/>
            <p:nvPr/>
          </p:nvSpPr>
          <p:spPr>
            <a:xfrm>
              <a:off x="5800438" y="3342072"/>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4" name="Elipse 93"/>
            <p:cNvSpPr/>
            <p:nvPr/>
          </p:nvSpPr>
          <p:spPr>
            <a:xfrm>
              <a:off x="5884780" y="3213533"/>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5" name="Elipse 94"/>
            <p:cNvSpPr/>
            <p:nvPr/>
          </p:nvSpPr>
          <p:spPr>
            <a:xfrm>
              <a:off x="6193545" y="3183074"/>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6" name="Elipse 95"/>
            <p:cNvSpPr/>
            <p:nvPr/>
          </p:nvSpPr>
          <p:spPr>
            <a:xfrm>
              <a:off x="6060769" y="2964459"/>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Tree>
    <p:custDataLst>
      <p:tags r:id="rId1"/>
    </p:custDataLst>
    <p:extLst>
      <p:ext uri="{BB962C8B-B14F-4D97-AF65-F5344CB8AC3E}">
        <p14:creationId xmlns:p14="http://schemas.microsoft.com/office/powerpoint/2010/main" val="406762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
          <p:cNvSpPr/>
          <p:nvPr/>
        </p:nvSpPr>
        <p:spPr>
          <a:xfrm>
            <a:off x="503238" y="917434"/>
            <a:ext cx="7204493" cy="1061829"/>
          </a:xfrm>
          <a:prstGeom prst="rect">
            <a:avLst/>
          </a:prstGeom>
        </p:spPr>
        <p:txBody>
          <a:bodyPr wrap="square" lIns="0" tIns="0" rIns="0" bIns="0">
            <a:spAutoFit/>
          </a:bodyPr>
          <a:lstStyle/>
          <a:p>
            <a:pPr marL="225425" indent="-225425">
              <a:spcAft>
                <a:spcPts val="600"/>
              </a:spcAft>
              <a:buFont typeface="+mj-lt"/>
              <a:buAutoNum type="arabicPeriod" startAt="6"/>
            </a:pPr>
            <a:r>
              <a:rPr lang="en-US" sz="1600" b="1" dirty="0">
                <a:solidFill>
                  <a:srgbClr val="714FA0"/>
                </a:solidFill>
                <a:latin typeface="Calibri" charset="0"/>
                <a:ea typeface="Calibri" charset="0"/>
                <a:cs typeface="Calibri" charset="0"/>
              </a:rPr>
              <a:t>DIAGRAMA DE DISPERSIÓN</a:t>
            </a:r>
          </a:p>
          <a:p>
            <a:pPr marL="406400" indent="-180975">
              <a:spcAft>
                <a:spcPts val="600"/>
              </a:spcAft>
              <a:buFont typeface="Arial" charset="0"/>
              <a:buChar char="•"/>
            </a:pPr>
            <a:r>
              <a:rPr lang="es-ES" sz="1600" dirty="0">
                <a:latin typeface="Calibri" charset="0"/>
                <a:ea typeface="Calibri" charset="0"/>
                <a:cs typeface="Calibri" charset="0"/>
              </a:rPr>
              <a:t>Pero un hombre bajito y gordo puede pesar más que otro alto y flaco. Esto es así porque no hay una correlación total y absoluta entre las variables altura y peso. Para cada altura hay personas de distinto peso:</a:t>
            </a:r>
            <a:endParaRPr lang="es-PE" sz="1600" dirty="0">
              <a:latin typeface="Calibri" charset="0"/>
              <a:ea typeface="Calibri" charset="0"/>
              <a:cs typeface="Calibri" charset="0"/>
            </a:endParaRPr>
          </a:p>
        </p:txBody>
      </p:sp>
      <p:sp>
        <p:nvSpPr>
          <p:cNvPr id="7" name="object 7"/>
          <p:cNvSpPr txBox="1"/>
          <p:nvPr/>
        </p:nvSpPr>
        <p:spPr>
          <a:xfrm>
            <a:off x="495300" y="810908"/>
            <a:ext cx="6855760" cy="246221"/>
          </a:xfrm>
          <a:prstGeom prst="rect">
            <a:avLst/>
          </a:prstGeom>
        </p:spPr>
        <p:txBody>
          <a:bodyPr vert="horz" wrap="square" lIns="0" tIns="0" rIns="0" bIns="0" rtlCol="0">
            <a:spAutoFit/>
          </a:bodyPr>
          <a:lstStyle/>
          <a:p>
            <a:pPr marL="457200">
              <a:spcAft>
                <a:spcPts val="1000"/>
              </a:spcAft>
            </a:pPr>
            <a:endParaRPr lang="es-PE" sz="16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10"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grpSp>
        <p:nvGrpSpPr>
          <p:cNvPr id="12" name="Agrupar 11"/>
          <p:cNvGrpSpPr/>
          <p:nvPr/>
        </p:nvGrpSpPr>
        <p:grpSpPr>
          <a:xfrm>
            <a:off x="2321070" y="2261546"/>
            <a:ext cx="4501860" cy="3000745"/>
            <a:chOff x="2321070" y="2261546"/>
            <a:chExt cx="4501860" cy="3000745"/>
          </a:xfrm>
        </p:grpSpPr>
        <p:cxnSp>
          <p:nvCxnSpPr>
            <p:cNvPr id="13" name="Conector recto 12"/>
            <p:cNvCxnSpPr/>
            <p:nvPr/>
          </p:nvCxnSpPr>
          <p:spPr>
            <a:xfrm>
              <a:off x="6045961" y="4842013"/>
              <a:ext cx="0" cy="1209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a:off x="3943769" y="4845209"/>
              <a:ext cx="0" cy="1209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a:off x="4469948" y="4845209"/>
              <a:ext cx="0" cy="1209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a:off x="5519782" y="4842013"/>
              <a:ext cx="0" cy="1209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2826610" y="4842013"/>
              <a:ext cx="0" cy="1209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a:off x="3386192" y="4845209"/>
              <a:ext cx="0" cy="1209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a:off x="4983162" y="4842013"/>
              <a:ext cx="0" cy="1209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ector recto 19"/>
            <p:cNvCxnSpPr/>
            <p:nvPr/>
          </p:nvCxnSpPr>
          <p:spPr>
            <a:xfrm>
              <a:off x="6675347" y="4842013"/>
              <a:ext cx="0" cy="1209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bject 7"/>
            <p:cNvSpPr txBox="1"/>
            <p:nvPr/>
          </p:nvSpPr>
          <p:spPr>
            <a:xfrm>
              <a:off x="3694002" y="2261546"/>
              <a:ext cx="2110057" cy="210928"/>
            </a:xfrm>
            <a:prstGeom prst="rect">
              <a:avLst/>
            </a:prstGeom>
          </p:spPr>
          <p:txBody>
            <a:bodyPr vert="horz" wrap="square" lIns="0" tIns="0" rIns="0" bIns="0" rtlCol="0">
              <a:spAutoFit/>
            </a:bodyPr>
            <a:lstStyle/>
            <a:p>
              <a:pPr marL="1588" algn="ctr">
                <a:spcAft>
                  <a:spcPts val="0"/>
                </a:spcAft>
              </a:pPr>
              <a:r>
                <a:rPr lang="es-ES_tradnl" sz="1200" b="1" dirty="0">
                  <a:latin typeface="Calibri" charset="0"/>
                  <a:ea typeface="Calibri" charset="0"/>
                  <a:cs typeface="Calibri" charset="0"/>
                </a:rPr>
                <a:t>Gráfico de dispersión</a:t>
              </a:r>
              <a:endParaRPr lang="es-PE" sz="1200" b="1" dirty="0">
                <a:latin typeface="Calibri" charset="0"/>
                <a:ea typeface="Calibri" charset="0"/>
                <a:cs typeface="Calibri" charset="0"/>
              </a:endParaRPr>
            </a:p>
          </p:txBody>
        </p:sp>
        <p:sp>
          <p:nvSpPr>
            <p:cNvPr id="22" name="Rectángulo 21"/>
            <p:cNvSpPr/>
            <p:nvPr/>
          </p:nvSpPr>
          <p:spPr>
            <a:xfrm>
              <a:off x="2819087" y="2573591"/>
              <a:ext cx="3859887" cy="2328907"/>
            </a:xfrm>
            <a:prstGeom prst="rect">
              <a:avLst/>
            </a:prstGeom>
            <a:solidFill>
              <a:srgbClr val="E4DDE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3" name="Elipse 22"/>
            <p:cNvSpPr/>
            <p:nvPr/>
          </p:nvSpPr>
          <p:spPr>
            <a:xfrm>
              <a:off x="3352787" y="4514270"/>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4" name="CuadroTexto 23"/>
            <p:cNvSpPr txBox="1"/>
            <p:nvPr/>
          </p:nvSpPr>
          <p:spPr>
            <a:xfrm>
              <a:off x="3231315" y="4976500"/>
              <a:ext cx="295167" cy="12304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1.5</a:t>
              </a:r>
              <a:endParaRPr lang="es-ES_tradnl" sz="700" dirty="0">
                <a:latin typeface="Calibri" charset="0"/>
                <a:ea typeface="Calibri" charset="0"/>
                <a:cs typeface="Calibri" charset="0"/>
              </a:endParaRPr>
            </a:p>
          </p:txBody>
        </p:sp>
        <p:sp>
          <p:nvSpPr>
            <p:cNvPr id="25" name="CuadroTexto 24"/>
            <p:cNvSpPr txBox="1"/>
            <p:nvPr/>
          </p:nvSpPr>
          <p:spPr>
            <a:xfrm>
              <a:off x="2666445" y="4982607"/>
              <a:ext cx="295167" cy="12304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1.4</a:t>
              </a:r>
              <a:endParaRPr lang="es-ES_tradnl" sz="700" dirty="0">
                <a:latin typeface="Calibri" charset="0"/>
                <a:ea typeface="Calibri" charset="0"/>
                <a:cs typeface="Calibri" charset="0"/>
              </a:endParaRPr>
            </a:p>
          </p:txBody>
        </p:sp>
        <p:sp>
          <p:nvSpPr>
            <p:cNvPr id="26" name="CuadroTexto 25"/>
            <p:cNvSpPr txBox="1"/>
            <p:nvPr/>
          </p:nvSpPr>
          <p:spPr>
            <a:xfrm>
              <a:off x="2476292" y="4840977"/>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50.0</a:t>
              </a:r>
            </a:p>
          </p:txBody>
        </p:sp>
        <p:sp>
          <p:nvSpPr>
            <p:cNvPr id="27" name="CuadroTexto 26"/>
            <p:cNvSpPr txBox="1"/>
            <p:nvPr/>
          </p:nvSpPr>
          <p:spPr>
            <a:xfrm>
              <a:off x="2476291" y="4443449"/>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60.0</a:t>
              </a:r>
            </a:p>
          </p:txBody>
        </p:sp>
        <p:sp>
          <p:nvSpPr>
            <p:cNvPr id="28" name="CuadroTexto 27"/>
            <p:cNvSpPr txBox="1"/>
            <p:nvPr/>
          </p:nvSpPr>
          <p:spPr>
            <a:xfrm>
              <a:off x="2476291" y="4056956"/>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70.0</a:t>
              </a:r>
            </a:p>
          </p:txBody>
        </p:sp>
        <p:sp>
          <p:nvSpPr>
            <p:cNvPr id="29" name="CuadroTexto 28"/>
            <p:cNvSpPr txBox="1"/>
            <p:nvPr/>
          </p:nvSpPr>
          <p:spPr>
            <a:xfrm>
              <a:off x="2469274" y="3664954"/>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80.0</a:t>
              </a:r>
            </a:p>
          </p:txBody>
        </p:sp>
        <p:sp>
          <p:nvSpPr>
            <p:cNvPr id="30" name="CuadroTexto 29"/>
            <p:cNvSpPr txBox="1"/>
            <p:nvPr/>
          </p:nvSpPr>
          <p:spPr>
            <a:xfrm>
              <a:off x="2462066" y="3257707"/>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90.0</a:t>
              </a:r>
            </a:p>
          </p:txBody>
        </p:sp>
        <p:sp>
          <p:nvSpPr>
            <p:cNvPr id="31" name="CuadroTexto 30"/>
            <p:cNvSpPr txBox="1"/>
            <p:nvPr/>
          </p:nvSpPr>
          <p:spPr>
            <a:xfrm>
              <a:off x="2462066" y="2494952"/>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110.0</a:t>
              </a:r>
            </a:p>
          </p:txBody>
        </p:sp>
        <p:sp>
          <p:nvSpPr>
            <p:cNvPr id="32" name="CuadroTexto 31"/>
            <p:cNvSpPr txBox="1"/>
            <p:nvPr/>
          </p:nvSpPr>
          <p:spPr>
            <a:xfrm>
              <a:off x="4413178" y="5121672"/>
              <a:ext cx="770753" cy="140619"/>
            </a:xfrm>
            <a:prstGeom prst="rect">
              <a:avLst/>
            </a:prstGeom>
            <a:noFill/>
          </p:spPr>
          <p:txBody>
            <a:bodyPr wrap="square" lIns="0" tIns="0" rIns="0" bIns="0" rtlCol="0">
              <a:spAutoFit/>
            </a:bodyPr>
            <a:lstStyle/>
            <a:p>
              <a:pPr algn="ctr"/>
              <a:r>
                <a:rPr lang="es-ES_tradnl" sz="800" b="1" dirty="0">
                  <a:latin typeface="Calibri" charset="0"/>
                  <a:ea typeface="Calibri" charset="0"/>
                  <a:cs typeface="Calibri" charset="0"/>
                </a:rPr>
                <a:t>Altura (</a:t>
              </a:r>
              <a:r>
                <a:rPr lang="es-ES_tradnl" sz="800" b="1" dirty="0" err="1">
                  <a:latin typeface="Calibri" charset="0"/>
                  <a:ea typeface="Calibri" charset="0"/>
                  <a:cs typeface="Calibri" charset="0"/>
                </a:rPr>
                <a:t>mts</a:t>
              </a:r>
              <a:r>
                <a:rPr lang="es-ES_tradnl" sz="800" b="1" dirty="0">
                  <a:latin typeface="Calibri" charset="0"/>
                  <a:ea typeface="Calibri" charset="0"/>
                  <a:cs typeface="Calibri" charset="0"/>
                </a:rPr>
                <a:t>.)</a:t>
              </a:r>
            </a:p>
          </p:txBody>
        </p:sp>
        <p:sp>
          <p:nvSpPr>
            <p:cNvPr id="33" name="CuadroTexto 32"/>
            <p:cNvSpPr txBox="1"/>
            <p:nvPr/>
          </p:nvSpPr>
          <p:spPr>
            <a:xfrm rot="16200000">
              <a:off x="2108563" y="3776091"/>
              <a:ext cx="565633" cy="140619"/>
            </a:xfrm>
            <a:prstGeom prst="rect">
              <a:avLst/>
            </a:prstGeom>
            <a:noFill/>
          </p:spPr>
          <p:txBody>
            <a:bodyPr wrap="square" lIns="0" tIns="0" rIns="0" bIns="0" rtlCol="0">
              <a:spAutoFit/>
            </a:bodyPr>
            <a:lstStyle/>
            <a:p>
              <a:pPr algn="ctr"/>
              <a:r>
                <a:rPr lang="es-ES_tradnl" sz="800" b="1" dirty="0">
                  <a:latin typeface="Calibri" charset="0"/>
                  <a:ea typeface="Calibri" charset="0"/>
                  <a:cs typeface="Calibri" charset="0"/>
                </a:rPr>
                <a:t>Peso (kgs)</a:t>
              </a:r>
            </a:p>
          </p:txBody>
        </p:sp>
        <p:cxnSp>
          <p:nvCxnSpPr>
            <p:cNvPr id="34" name="Conector angular 33"/>
            <p:cNvCxnSpPr/>
            <p:nvPr/>
          </p:nvCxnSpPr>
          <p:spPr>
            <a:xfrm>
              <a:off x="2819087" y="2573591"/>
              <a:ext cx="3859887" cy="2328907"/>
            </a:xfrm>
            <a:prstGeom prst="bentConnector3">
              <a:avLst>
                <a:gd name="adj1" fmla="val 208"/>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ector recto 34"/>
            <p:cNvCxnSpPr/>
            <p:nvPr/>
          </p:nvCxnSpPr>
          <p:spPr>
            <a:xfrm>
              <a:off x="2739329" y="4891619"/>
              <a:ext cx="797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ector recto 35"/>
            <p:cNvCxnSpPr/>
            <p:nvPr/>
          </p:nvCxnSpPr>
          <p:spPr>
            <a:xfrm>
              <a:off x="2739329" y="4505916"/>
              <a:ext cx="797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36"/>
            <p:cNvCxnSpPr/>
            <p:nvPr/>
          </p:nvCxnSpPr>
          <p:spPr>
            <a:xfrm>
              <a:off x="2739329" y="4120240"/>
              <a:ext cx="797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ector recto 37"/>
            <p:cNvCxnSpPr/>
            <p:nvPr/>
          </p:nvCxnSpPr>
          <p:spPr>
            <a:xfrm>
              <a:off x="2739329" y="3727329"/>
              <a:ext cx="797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ector recto 38"/>
            <p:cNvCxnSpPr/>
            <p:nvPr/>
          </p:nvCxnSpPr>
          <p:spPr>
            <a:xfrm>
              <a:off x="2739329" y="3317401"/>
              <a:ext cx="797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ector recto 39"/>
            <p:cNvCxnSpPr/>
            <p:nvPr/>
          </p:nvCxnSpPr>
          <p:spPr>
            <a:xfrm>
              <a:off x="2739329" y="2573591"/>
              <a:ext cx="797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CuadroTexto 40"/>
            <p:cNvSpPr txBox="1"/>
            <p:nvPr/>
          </p:nvSpPr>
          <p:spPr>
            <a:xfrm>
              <a:off x="3796186" y="4976500"/>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1.6</a:t>
              </a:r>
            </a:p>
          </p:txBody>
        </p:sp>
        <p:sp>
          <p:nvSpPr>
            <p:cNvPr id="42" name="CuadroTexto 41"/>
            <p:cNvSpPr txBox="1"/>
            <p:nvPr/>
          </p:nvSpPr>
          <p:spPr>
            <a:xfrm>
              <a:off x="4322365" y="4976500"/>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1.7</a:t>
              </a:r>
            </a:p>
          </p:txBody>
        </p:sp>
        <p:sp>
          <p:nvSpPr>
            <p:cNvPr id="43" name="CuadroTexto 42"/>
            <p:cNvSpPr txBox="1"/>
            <p:nvPr/>
          </p:nvSpPr>
          <p:spPr>
            <a:xfrm>
              <a:off x="4846020" y="4976500"/>
              <a:ext cx="295167" cy="12304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1.8</a:t>
              </a:r>
              <a:endParaRPr lang="es-ES_tradnl" sz="700" dirty="0">
                <a:latin typeface="Calibri" charset="0"/>
                <a:ea typeface="Calibri" charset="0"/>
                <a:cs typeface="Calibri" charset="0"/>
              </a:endParaRPr>
            </a:p>
          </p:txBody>
        </p:sp>
        <p:sp>
          <p:nvSpPr>
            <p:cNvPr id="44" name="CuadroTexto 43"/>
            <p:cNvSpPr txBox="1"/>
            <p:nvPr/>
          </p:nvSpPr>
          <p:spPr>
            <a:xfrm>
              <a:off x="5372199" y="4976500"/>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1.9</a:t>
              </a:r>
            </a:p>
          </p:txBody>
        </p:sp>
        <p:sp>
          <p:nvSpPr>
            <p:cNvPr id="45" name="CuadroTexto 44"/>
            <p:cNvSpPr txBox="1"/>
            <p:nvPr/>
          </p:nvSpPr>
          <p:spPr>
            <a:xfrm>
              <a:off x="5898378" y="4976500"/>
              <a:ext cx="295167" cy="12304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2.0</a:t>
              </a:r>
              <a:endParaRPr lang="es-ES_tradnl" sz="700" dirty="0">
                <a:latin typeface="Calibri" charset="0"/>
                <a:ea typeface="Calibri" charset="0"/>
                <a:cs typeface="Calibri" charset="0"/>
              </a:endParaRPr>
            </a:p>
          </p:txBody>
        </p:sp>
        <p:sp>
          <p:nvSpPr>
            <p:cNvPr id="46" name="CuadroTexto 45"/>
            <p:cNvSpPr txBox="1"/>
            <p:nvPr/>
          </p:nvSpPr>
          <p:spPr>
            <a:xfrm>
              <a:off x="6527763" y="4976500"/>
              <a:ext cx="295167" cy="12304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2.1</a:t>
              </a:r>
              <a:endParaRPr lang="es-ES_tradnl" sz="700" dirty="0">
                <a:latin typeface="Calibri" charset="0"/>
                <a:ea typeface="Calibri" charset="0"/>
                <a:cs typeface="Calibri" charset="0"/>
              </a:endParaRPr>
            </a:p>
          </p:txBody>
        </p:sp>
        <p:sp>
          <p:nvSpPr>
            <p:cNvPr id="47" name="CuadroTexto 46"/>
            <p:cNvSpPr txBox="1"/>
            <p:nvPr/>
          </p:nvSpPr>
          <p:spPr>
            <a:xfrm>
              <a:off x="2462066" y="2901262"/>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100.0</a:t>
              </a:r>
            </a:p>
          </p:txBody>
        </p:sp>
        <p:cxnSp>
          <p:nvCxnSpPr>
            <p:cNvPr id="48" name="Conector recto 47"/>
            <p:cNvCxnSpPr/>
            <p:nvPr/>
          </p:nvCxnSpPr>
          <p:spPr>
            <a:xfrm>
              <a:off x="2739329" y="2960957"/>
              <a:ext cx="797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Elipse 48"/>
            <p:cNvSpPr/>
            <p:nvPr/>
          </p:nvSpPr>
          <p:spPr>
            <a:xfrm>
              <a:off x="3600354" y="4514270"/>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0" name="Elipse 49"/>
            <p:cNvSpPr/>
            <p:nvPr/>
          </p:nvSpPr>
          <p:spPr>
            <a:xfrm>
              <a:off x="3802237" y="4482326"/>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1" name="Elipse 50"/>
            <p:cNvSpPr/>
            <p:nvPr/>
          </p:nvSpPr>
          <p:spPr>
            <a:xfrm>
              <a:off x="3923180" y="4417338"/>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2" name="Elipse 51"/>
            <p:cNvSpPr/>
            <p:nvPr/>
          </p:nvSpPr>
          <p:spPr>
            <a:xfrm>
              <a:off x="3828347" y="4374481"/>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3" name="Elipse 52"/>
            <p:cNvSpPr/>
            <p:nvPr/>
          </p:nvSpPr>
          <p:spPr>
            <a:xfrm>
              <a:off x="3780553" y="4392894"/>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4" name="Elipse 53"/>
            <p:cNvSpPr/>
            <p:nvPr/>
          </p:nvSpPr>
          <p:spPr>
            <a:xfrm>
              <a:off x="3726200" y="4374481"/>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5" name="Elipse 54"/>
            <p:cNvSpPr/>
            <p:nvPr/>
          </p:nvSpPr>
          <p:spPr>
            <a:xfrm>
              <a:off x="3808407" y="4266671"/>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6" name="Elipse 55"/>
            <p:cNvSpPr/>
            <p:nvPr/>
          </p:nvSpPr>
          <p:spPr>
            <a:xfrm>
              <a:off x="3545850" y="4326503"/>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7" name="Elipse 56"/>
            <p:cNvSpPr/>
            <p:nvPr/>
          </p:nvSpPr>
          <p:spPr>
            <a:xfrm>
              <a:off x="3617522" y="4250832"/>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8" name="Elipse 57"/>
            <p:cNvSpPr/>
            <p:nvPr/>
          </p:nvSpPr>
          <p:spPr>
            <a:xfrm>
              <a:off x="4008432" y="4285049"/>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9" name="Elipse 58"/>
            <p:cNvSpPr/>
            <p:nvPr/>
          </p:nvSpPr>
          <p:spPr>
            <a:xfrm>
              <a:off x="4130273" y="4318892"/>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0" name="Elipse 59"/>
            <p:cNvSpPr/>
            <p:nvPr/>
          </p:nvSpPr>
          <p:spPr>
            <a:xfrm>
              <a:off x="4156236" y="4274793"/>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1" name="Elipse 60"/>
            <p:cNvSpPr/>
            <p:nvPr/>
          </p:nvSpPr>
          <p:spPr>
            <a:xfrm>
              <a:off x="3994784" y="4200002"/>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2" name="Elipse 61"/>
            <p:cNvSpPr/>
            <p:nvPr/>
          </p:nvSpPr>
          <p:spPr>
            <a:xfrm>
              <a:off x="4058206" y="4169149"/>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3" name="Elipse 62"/>
            <p:cNvSpPr/>
            <p:nvPr/>
          </p:nvSpPr>
          <p:spPr>
            <a:xfrm>
              <a:off x="3937747" y="4169149"/>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4" name="Elipse 63"/>
            <p:cNvSpPr/>
            <p:nvPr/>
          </p:nvSpPr>
          <p:spPr>
            <a:xfrm>
              <a:off x="4140100" y="4052515"/>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5" name="Elipse 64"/>
            <p:cNvSpPr/>
            <p:nvPr/>
          </p:nvSpPr>
          <p:spPr>
            <a:xfrm>
              <a:off x="4270144" y="4066256"/>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6" name="Elipse 65"/>
            <p:cNvSpPr/>
            <p:nvPr/>
          </p:nvSpPr>
          <p:spPr>
            <a:xfrm>
              <a:off x="4354535" y="4030946"/>
              <a:ext cx="115413" cy="45719"/>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7" name="Elipse 66"/>
            <p:cNvSpPr/>
            <p:nvPr/>
          </p:nvSpPr>
          <p:spPr>
            <a:xfrm>
              <a:off x="4498483" y="3978725"/>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8" name="Elipse 67"/>
            <p:cNvSpPr/>
            <p:nvPr/>
          </p:nvSpPr>
          <p:spPr>
            <a:xfrm>
              <a:off x="4491465" y="4092366"/>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9" name="Elipse 68"/>
            <p:cNvSpPr/>
            <p:nvPr/>
          </p:nvSpPr>
          <p:spPr>
            <a:xfrm>
              <a:off x="4555294" y="4120605"/>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0" name="Elipse 69"/>
            <p:cNvSpPr/>
            <p:nvPr/>
          </p:nvSpPr>
          <p:spPr>
            <a:xfrm>
              <a:off x="4562028" y="4175499"/>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1" name="Elipse 70"/>
            <p:cNvSpPr/>
            <p:nvPr/>
          </p:nvSpPr>
          <p:spPr>
            <a:xfrm>
              <a:off x="4643258" y="4192213"/>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2" name="Elipse 71"/>
            <p:cNvSpPr/>
            <p:nvPr/>
          </p:nvSpPr>
          <p:spPr>
            <a:xfrm>
              <a:off x="4842593" y="4054310"/>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3" name="Elipse 72"/>
            <p:cNvSpPr/>
            <p:nvPr/>
          </p:nvSpPr>
          <p:spPr>
            <a:xfrm>
              <a:off x="4930941" y="4036935"/>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4" name="Elipse 73"/>
            <p:cNvSpPr/>
            <p:nvPr/>
          </p:nvSpPr>
          <p:spPr>
            <a:xfrm>
              <a:off x="4990176" y="4000294"/>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5" name="Elipse 74"/>
            <p:cNvSpPr/>
            <p:nvPr/>
          </p:nvSpPr>
          <p:spPr>
            <a:xfrm>
              <a:off x="4772443" y="3897692"/>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6" name="Elipse 75"/>
            <p:cNvSpPr/>
            <p:nvPr/>
          </p:nvSpPr>
          <p:spPr>
            <a:xfrm>
              <a:off x="4699167" y="3871582"/>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7" name="Elipse 76"/>
            <p:cNvSpPr/>
            <p:nvPr/>
          </p:nvSpPr>
          <p:spPr>
            <a:xfrm>
              <a:off x="4605469" y="3735775"/>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8" name="Elipse 77"/>
            <p:cNvSpPr/>
            <p:nvPr/>
          </p:nvSpPr>
          <p:spPr>
            <a:xfrm>
              <a:off x="4904830" y="3731735"/>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9" name="Elipse 78"/>
            <p:cNvSpPr/>
            <p:nvPr/>
          </p:nvSpPr>
          <p:spPr>
            <a:xfrm>
              <a:off x="5115076" y="3765540"/>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0" name="Elipse 79"/>
            <p:cNvSpPr/>
            <p:nvPr/>
          </p:nvSpPr>
          <p:spPr>
            <a:xfrm>
              <a:off x="5616110" y="3658779"/>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1" name="Elipse 80"/>
            <p:cNvSpPr/>
            <p:nvPr/>
          </p:nvSpPr>
          <p:spPr>
            <a:xfrm>
              <a:off x="5726438" y="3563584"/>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2" name="Elipse 81"/>
            <p:cNvSpPr/>
            <p:nvPr/>
          </p:nvSpPr>
          <p:spPr>
            <a:xfrm>
              <a:off x="5726438" y="3622805"/>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3" name="Elipse 82"/>
            <p:cNvSpPr/>
            <p:nvPr/>
          </p:nvSpPr>
          <p:spPr>
            <a:xfrm>
              <a:off x="5563337" y="3481572"/>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4" name="Elipse 83"/>
            <p:cNvSpPr/>
            <p:nvPr/>
          </p:nvSpPr>
          <p:spPr>
            <a:xfrm>
              <a:off x="5615145" y="3408506"/>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5" name="Elipse 84"/>
            <p:cNvSpPr/>
            <p:nvPr/>
          </p:nvSpPr>
          <p:spPr>
            <a:xfrm>
              <a:off x="5429987" y="3474246"/>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6" name="Elipse 85"/>
            <p:cNvSpPr/>
            <p:nvPr/>
          </p:nvSpPr>
          <p:spPr>
            <a:xfrm>
              <a:off x="5353994" y="3474658"/>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7" name="Elipse 86"/>
            <p:cNvSpPr/>
            <p:nvPr/>
          </p:nvSpPr>
          <p:spPr>
            <a:xfrm>
              <a:off x="5387399" y="3415742"/>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8" name="Elipse 87"/>
            <p:cNvSpPr/>
            <p:nvPr/>
          </p:nvSpPr>
          <p:spPr>
            <a:xfrm>
              <a:off x="5427732" y="3387488"/>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9" name="Elipse 88"/>
            <p:cNvSpPr/>
            <p:nvPr/>
          </p:nvSpPr>
          <p:spPr>
            <a:xfrm>
              <a:off x="5475161" y="3315430"/>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0" name="Elipse 89"/>
            <p:cNvSpPr/>
            <p:nvPr/>
          </p:nvSpPr>
          <p:spPr>
            <a:xfrm>
              <a:off x="5800438" y="3342072"/>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1" name="Elipse 90"/>
            <p:cNvSpPr/>
            <p:nvPr/>
          </p:nvSpPr>
          <p:spPr>
            <a:xfrm>
              <a:off x="5884780" y="3213533"/>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2" name="Elipse 91"/>
            <p:cNvSpPr/>
            <p:nvPr/>
          </p:nvSpPr>
          <p:spPr>
            <a:xfrm>
              <a:off x="6193545" y="3183074"/>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3" name="Elipse 92"/>
            <p:cNvSpPr/>
            <p:nvPr/>
          </p:nvSpPr>
          <p:spPr>
            <a:xfrm>
              <a:off x="6060769" y="2964459"/>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3" name="Cerrar llave 2"/>
          <p:cNvSpPr/>
          <p:nvPr/>
        </p:nvSpPr>
        <p:spPr>
          <a:xfrm>
            <a:off x="4714009" y="3972791"/>
            <a:ext cx="62346" cy="412173"/>
          </a:xfrm>
          <a:prstGeom prst="rightBrace">
            <a:avLst/>
          </a:prstGeom>
          <a:ln>
            <a:solidFill>
              <a:srgbClr val="714F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dirty="0">
              <a:latin typeface="Calibri" panose="020F0502020204030204" pitchFamily="34" charset="0"/>
            </a:endParaRPr>
          </a:p>
        </p:txBody>
      </p:sp>
      <p:sp>
        <p:nvSpPr>
          <p:cNvPr id="94" name="Llamada rectangular redondeada 93"/>
          <p:cNvSpPr/>
          <p:nvPr/>
        </p:nvSpPr>
        <p:spPr>
          <a:xfrm>
            <a:off x="5200816" y="3972791"/>
            <a:ext cx="1071265" cy="728202"/>
          </a:xfrm>
          <a:prstGeom prst="wedgeRoundRectCallout">
            <a:avLst>
              <a:gd name="adj1" fmla="val -82968"/>
              <a:gd name="adj2" fmla="val -21196"/>
              <a:gd name="adj3" fmla="val 16667"/>
            </a:avLst>
          </a:prstGeom>
          <a:solidFill>
            <a:srgbClr val="FFE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000" b="1" dirty="0">
                <a:solidFill>
                  <a:srgbClr val="EE4639"/>
                </a:solidFill>
                <a:latin typeface="Calibri" charset="0"/>
                <a:ea typeface="Calibri" charset="0"/>
                <a:cs typeface="Calibri" charset="0"/>
              </a:rPr>
              <a:t>Persona de igual altura (1.70 metros) </a:t>
            </a:r>
            <a:r>
              <a:rPr lang="es-ES_tradnl" sz="1000" b="1">
                <a:solidFill>
                  <a:srgbClr val="EE4639"/>
                </a:solidFill>
                <a:latin typeface="Calibri" charset="0"/>
                <a:ea typeface="Calibri" charset="0"/>
                <a:cs typeface="Calibri" charset="0"/>
              </a:rPr>
              <a:t>y diferente peso</a:t>
            </a:r>
            <a:endParaRPr lang="es-ES_tradnl" sz="1000" b="1" dirty="0">
              <a:solidFill>
                <a:srgbClr val="EE4639"/>
              </a:solidFill>
              <a:latin typeface="Calibri" charset="0"/>
              <a:ea typeface="Calibri" charset="0"/>
              <a:cs typeface="Calibri" charset="0"/>
            </a:endParaRPr>
          </a:p>
        </p:txBody>
      </p:sp>
    </p:spTree>
    <p:custDataLst>
      <p:tags r:id="rId1"/>
    </p:custDataLst>
    <p:extLst>
      <p:ext uri="{BB962C8B-B14F-4D97-AF65-F5344CB8AC3E}">
        <p14:creationId xmlns:p14="http://schemas.microsoft.com/office/powerpoint/2010/main" val="132412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495300" y="810908"/>
            <a:ext cx="6855760" cy="246221"/>
          </a:xfrm>
          <a:prstGeom prst="rect">
            <a:avLst/>
          </a:prstGeom>
        </p:spPr>
        <p:txBody>
          <a:bodyPr vert="horz" wrap="square" lIns="0" tIns="0" rIns="0" bIns="0" rtlCol="0">
            <a:spAutoFit/>
          </a:bodyPr>
          <a:lstStyle/>
          <a:p>
            <a:pPr marL="457200">
              <a:spcAft>
                <a:spcPts val="1000"/>
              </a:spcAft>
            </a:pPr>
            <a:endParaRPr lang="es-PE" sz="16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9"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cxnSp>
        <p:nvCxnSpPr>
          <p:cNvPr id="16" name="Conector recto 15"/>
          <p:cNvCxnSpPr/>
          <p:nvPr/>
        </p:nvCxnSpPr>
        <p:spPr>
          <a:xfrm>
            <a:off x="6903895" y="4701561"/>
            <a:ext cx="0" cy="1058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7765080" y="4698764"/>
            <a:ext cx="0" cy="1058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a:off x="5177994" y="4698764"/>
            <a:ext cx="0" cy="1058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a:off x="6064030" y="4701561"/>
            <a:ext cx="0" cy="1058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ector recto 20"/>
          <p:cNvCxnSpPr/>
          <p:nvPr/>
        </p:nvCxnSpPr>
        <p:spPr>
          <a:xfrm>
            <a:off x="8546519" y="4698764"/>
            <a:ext cx="0" cy="1058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bject 7"/>
          <p:cNvSpPr txBox="1"/>
          <p:nvPr/>
        </p:nvSpPr>
        <p:spPr>
          <a:xfrm>
            <a:off x="5937161" y="2440265"/>
            <a:ext cx="1846782" cy="184610"/>
          </a:xfrm>
          <a:prstGeom prst="rect">
            <a:avLst/>
          </a:prstGeom>
        </p:spPr>
        <p:txBody>
          <a:bodyPr vert="horz" wrap="square" lIns="0" tIns="0" rIns="0" bIns="0" rtlCol="0">
            <a:spAutoFit/>
          </a:bodyPr>
          <a:lstStyle/>
          <a:p>
            <a:pPr marL="1588" algn="ctr">
              <a:spcAft>
                <a:spcPts val="0"/>
              </a:spcAft>
            </a:pPr>
            <a:r>
              <a:rPr lang="es-ES_tradnl" sz="1200" b="1" dirty="0">
                <a:latin typeface="Calibri" charset="0"/>
                <a:ea typeface="Calibri" charset="0"/>
                <a:cs typeface="Calibri" charset="0"/>
              </a:rPr>
              <a:t>Gráfico de dispersión</a:t>
            </a:r>
            <a:endParaRPr lang="es-PE" sz="1200" b="1" dirty="0">
              <a:latin typeface="Calibri" charset="0"/>
              <a:ea typeface="Calibri" charset="0"/>
              <a:cs typeface="Calibri" charset="0"/>
            </a:endParaRPr>
          </a:p>
        </p:txBody>
      </p:sp>
      <p:sp>
        <p:nvSpPr>
          <p:cNvPr id="23" name="Rectángulo 22"/>
          <p:cNvSpPr/>
          <p:nvPr/>
        </p:nvSpPr>
        <p:spPr>
          <a:xfrm>
            <a:off x="5171410" y="2713376"/>
            <a:ext cx="3378284" cy="2038326"/>
          </a:xfrm>
          <a:prstGeom prst="rect">
            <a:avLst/>
          </a:prstGeom>
          <a:solidFill>
            <a:srgbClr val="E4DDE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4" name="Elipse 23"/>
          <p:cNvSpPr/>
          <p:nvPr/>
        </p:nvSpPr>
        <p:spPr>
          <a:xfrm>
            <a:off x="5291485" y="439056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5" name="CuadroTexto 24"/>
          <p:cNvSpPr txBox="1"/>
          <p:nvPr/>
        </p:nvSpPr>
        <p:spPr>
          <a:xfrm>
            <a:off x="5934861" y="4819143"/>
            <a:ext cx="258339" cy="107690"/>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5.0</a:t>
            </a:r>
          </a:p>
        </p:txBody>
      </p:sp>
      <p:sp>
        <p:nvSpPr>
          <p:cNvPr id="26" name="CuadroTexto 25"/>
          <p:cNvSpPr txBox="1"/>
          <p:nvPr/>
        </p:nvSpPr>
        <p:spPr>
          <a:xfrm>
            <a:off x="5089977" y="4819143"/>
            <a:ext cx="258339" cy="107690"/>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0.0</a:t>
            </a:r>
          </a:p>
        </p:txBody>
      </p:sp>
      <p:sp>
        <p:nvSpPr>
          <p:cNvPr id="27" name="CuadroTexto 26"/>
          <p:cNvSpPr txBox="1"/>
          <p:nvPr/>
        </p:nvSpPr>
        <p:spPr>
          <a:xfrm>
            <a:off x="4806963" y="3870823"/>
            <a:ext cx="258339" cy="107690"/>
          </a:xfrm>
          <a:prstGeom prst="rect">
            <a:avLst/>
          </a:prstGeom>
          <a:noFill/>
        </p:spPr>
        <p:txBody>
          <a:bodyPr wrap="square" lIns="0" tIns="0" rIns="0" bIns="0" rtlCol="0">
            <a:spAutoFit/>
          </a:bodyPr>
          <a:lstStyle/>
          <a:p>
            <a:pPr algn="r"/>
            <a:r>
              <a:rPr lang="es-ES_tradnl" sz="700" dirty="0">
                <a:latin typeface="Calibri" charset="0"/>
                <a:ea typeface="Calibri" charset="0"/>
                <a:cs typeface="Calibri" charset="0"/>
              </a:rPr>
              <a:t>8.0</a:t>
            </a:r>
          </a:p>
        </p:txBody>
      </p:sp>
      <p:sp>
        <p:nvSpPr>
          <p:cNvPr id="28" name="CuadroTexto 27"/>
          <p:cNvSpPr txBox="1"/>
          <p:nvPr/>
        </p:nvSpPr>
        <p:spPr>
          <a:xfrm>
            <a:off x="4806962" y="3666444"/>
            <a:ext cx="258339" cy="107690"/>
          </a:xfrm>
          <a:prstGeom prst="rect">
            <a:avLst/>
          </a:prstGeom>
          <a:noFill/>
        </p:spPr>
        <p:txBody>
          <a:bodyPr wrap="square" lIns="0" tIns="0" rIns="0" bIns="0" rtlCol="0">
            <a:spAutoFit/>
          </a:bodyPr>
          <a:lstStyle/>
          <a:p>
            <a:pPr algn="r"/>
            <a:r>
              <a:rPr lang="es-ES_tradnl" sz="700" dirty="0">
                <a:latin typeface="Calibri" charset="0"/>
                <a:ea typeface="Calibri" charset="0"/>
                <a:cs typeface="Calibri" charset="0"/>
              </a:rPr>
              <a:t>10.0</a:t>
            </a:r>
          </a:p>
        </p:txBody>
      </p:sp>
      <p:sp>
        <p:nvSpPr>
          <p:cNvPr id="29" name="CuadroTexto 28"/>
          <p:cNvSpPr txBox="1"/>
          <p:nvPr/>
        </p:nvSpPr>
        <p:spPr>
          <a:xfrm>
            <a:off x="4806962" y="3462065"/>
            <a:ext cx="258339" cy="107690"/>
          </a:xfrm>
          <a:prstGeom prst="rect">
            <a:avLst/>
          </a:prstGeom>
          <a:noFill/>
        </p:spPr>
        <p:txBody>
          <a:bodyPr wrap="square" lIns="0" tIns="0" rIns="0" bIns="0" rtlCol="0">
            <a:spAutoFit/>
          </a:bodyPr>
          <a:lstStyle/>
          <a:p>
            <a:pPr algn="r"/>
            <a:r>
              <a:rPr lang="es-ES_tradnl" sz="700" dirty="0">
                <a:latin typeface="Calibri" charset="0"/>
                <a:ea typeface="Calibri" charset="0"/>
                <a:cs typeface="Calibri" charset="0"/>
              </a:rPr>
              <a:t>12.0</a:t>
            </a:r>
          </a:p>
        </p:txBody>
      </p:sp>
      <p:sp>
        <p:nvSpPr>
          <p:cNvPr id="30" name="CuadroTexto 29"/>
          <p:cNvSpPr txBox="1"/>
          <p:nvPr/>
        </p:nvSpPr>
        <p:spPr>
          <a:xfrm>
            <a:off x="4800821" y="3257686"/>
            <a:ext cx="258339" cy="107690"/>
          </a:xfrm>
          <a:prstGeom prst="rect">
            <a:avLst/>
          </a:prstGeom>
          <a:noFill/>
        </p:spPr>
        <p:txBody>
          <a:bodyPr wrap="square" lIns="0" tIns="0" rIns="0" bIns="0" rtlCol="0">
            <a:spAutoFit/>
          </a:bodyPr>
          <a:lstStyle/>
          <a:p>
            <a:pPr algn="r"/>
            <a:r>
              <a:rPr lang="es-ES_tradnl" sz="700" dirty="0">
                <a:latin typeface="Calibri" charset="0"/>
                <a:ea typeface="Calibri" charset="0"/>
                <a:cs typeface="Calibri" charset="0"/>
              </a:rPr>
              <a:t>14.0</a:t>
            </a:r>
          </a:p>
        </p:txBody>
      </p:sp>
      <p:sp>
        <p:nvSpPr>
          <p:cNvPr id="31" name="CuadroTexto 30"/>
          <p:cNvSpPr txBox="1"/>
          <p:nvPr/>
        </p:nvSpPr>
        <p:spPr>
          <a:xfrm>
            <a:off x="4794512" y="3053307"/>
            <a:ext cx="258339" cy="107690"/>
          </a:xfrm>
          <a:prstGeom prst="rect">
            <a:avLst/>
          </a:prstGeom>
          <a:noFill/>
        </p:spPr>
        <p:txBody>
          <a:bodyPr wrap="square" lIns="0" tIns="0" rIns="0" bIns="0" rtlCol="0">
            <a:spAutoFit/>
          </a:bodyPr>
          <a:lstStyle/>
          <a:p>
            <a:pPr algn="r"/>
            <a:r>
              <a:rPr lang="es-ES_tradnl" sz="700" dirty="0">
                <a:latin typeface="Calibri" charset="0"/>
                <a:ea typeface="Calibri" charset="0"/>
                <a:cs typeface="Calibri" charset="0"/>
              </a:rPr>
              <a:t>16.0</a:t>
            </a:r>
          </a:p>
        </p:txBody>
      </p:sp>
      <p:sp>
        <p:nvSpPr>
          <p:cNvPr id="32" name="CuadroTexto 31"/>
          <p:cNvSpPr txBox="1"/>
          <p:nvPr/>
        </p:nvSpPr>
        <p:spPr>
          <a:xfrm>
            <a:off x="4794512" y="2644549"/>
            <a:ext cx="258339" cy="107690"/>
          </a:xfrm>
          <a:prstGeom prst="rect">
            <a:avLst/>
          </a:prstGeom>
          <a:noFill/>
        </p:spPr>
        <p:txBody>
          <a:bodyPr wrap="square" lIns="0" tIns="0" rIns="0" bIns="0" rtlCol="0">
            <a:spAutoFit/>
          </a:bodyPr>
          <a:lstStyle/>
          <a:p>
            <a:pPr algn="r"/>
            <a:r>
              <a:rPr lang="es-ES_tradnl" sz="700" dirty="0">
                <a:latin typeface="Calibri" charset="0"/>
                <a:ea typeface="Calibri" charset="0"/>
                <a:cs typeface="Calibri" charset="0"/>
              </a:rPr>
              <a:t>20.0</a:t>
            </a:r>
          </a:p>
        </p:txBody>
      </p:sp>
      <p:cxnSp>
        <p:nvCxnSpPr>
          <p:cNvPr id="35" name="Conector angular 34"/>
          <p:cNvCxnSpPr/>
          <p:nvPr/>
        </p:nvCxnSpPr>
        <p:spPr>
          <a:xfrm>
            <a:off x="5171410" y="2713376"/>
            <a:ext cx="3378284" cy="2038326"/>
          </a:xfrm>
          <a:prstGeom prst="bentConnector3">
            <a:avLst>
              <a:gd name="adj1" fmla="val 208"/>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ector recto 35"/>
          <p:cNvCxnSpPr/>
          <p:nvPr/>
        </p:nvCxnSpPr>
        <p:spPr>
          <a:xfrm>
            <a:off x="5101604" y="4742180"/>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ector recto 37"/>
          <p:cNvCxnSpPr/>
          <p:nvPr/>
        </p:nvCxnSpPr>
        <p:spPr>
          <a:xfrm>
            <a:off x="5101604" y="4135346"/>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ector recto 38"/>
          <p:cNvCxnSpPr/>
          <p:nvPr/>
        </p:nvCxnSpPr>
        <p:spPr>
          <a:xfrm>
            <a:off x="5101604" y="3723160"/>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ector recto 39"/>
          <p:cNvCxnSpPr>
            <a:cxnSpLocks/>
          </p:cNvCxnSpPr>
          <p:nvPr/>
        </p:nvCxnSpPr>
        <p:spPr>
          <a:xfrm>
            <a:off x="5101604" y="3323971"/>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a:off x="5101604" y="2713376"/>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CuadroTexto 41"/>
          <p:cNvSpPr txBox="1"/>
          <p:nvPr/>
        </p:nvSpPr>
        <p:spPr>
          <a:xfrm>
            <a:off x="6779745" y="4819143"/>
            <a:ext cx="258339" cy="107690"/>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10.0</a:t>
            </a:r>
          </a:p>
        </p:txBody>
      </p:sp>
      <p:sp>
        <p:nvSpPr>
          <p:cNvPr id="43" name="CuadroTexto 42"/>
          <p:cNvSpPr txBox="1"/>
          <p:nvPr/>
        </p:nvSpPr>
        <p:spPr>
          <a:xfrm>
            <a:off x="7624629" y="4819143"/>
            <a:ext cx="258339" cy="107690"/>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15.0</a:t>
            </a:r>
          </a:p>
        </p:txBody>
      </p:sp>
      <p:sp>
        <p:nvSpPr>
          <p:cNvPr id="47" name="CuadroTexto 46"/>
          <p:cNvSpPr txBox="1"/>
          <p:nvPr/>
        </p:nvSpPr>
        <p:spPr>
          <a:xfrm>
            <a:off x="8469513" y="4819143"/>
            <a:ext cx="258339" cy="107690"/>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20.0</a:t>
            </a:r>
          </a:p>
        </p:txBody>
      </p:sp>
      <p:sp>
        <p:nvSpPr>
          <p:cNvPr id="48" name="CuadroTexto 47"/>
          <p:cNvSpPr txBox="1"/>
          <p:nvPr/>
        </p:nvSpPr>
        <p:spPr>
          <a:xfrm>
            <a:off x="4794512" y="2848928"/>
            <a:ext cx="258339" cy="107690"/>
          </a:xfrm>
          <a:prstGeom prst="rect">
            <a:avLst/>
          </a:prstGeom>
          <a:noFill/>
        </p:spPr>
        <p:txBody>
          <a:bodyPr wrap="square" lIns="0" tIns="0" rIns="0" bIns="0" rtlCol="0">
            <a:spAutoFit/>
          </a:bodyPr>
          <a:lstStyle/>
          <a:p>
            <a:pPr algn="r"/>
            <a:r>
              <a:rPr lang="es-ES_tradnl" sz="700" dirty="0">
                <a:latin typeface="Calibri" charset="0"/>
                <a:ea typeface="Calibri" charset="0"/>
                <a:cs typeface="Calibri" charset="0"/>
              </a:rPr>
              <a:t>18.0</a:t>
            </a:r>
          </a:p>
        </p:txBody>
      </p:sp>
      <p:cxnSp>
        <p:nvCxnSpPr>
          <p:cNvPr id="49" name="Conector recto 48"/>
          <p:cNvCxnSpPr/>
          <p:nvPr/>
        </p:nvCxnSpPr>
        <p:spPr>
          <a:xfrm>
            <a:off x="5101604" y="3123643"/>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Elipse 49"/>
          <p:cNvSpPr/>
          <p:nvPr/>
        </p:nvSpPr>
        <p:spPr>
          <a:xfrm>
            <a:off x="5490252" y="4411914"/>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1" name="Elipse 50"/>
          <p:cNvSpPr/>
          <p:nvPr/>
        </p:nvSpPr>
        <p:spPr>
          <a:xfrm>
            <a:off x="5611143" y="441329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2" name="Elipse 51"/>
          <p:cNvSpPr/>
          <p:nvPr/>
        </p:nvSpPr>
        <p:spPr>
          <a:xfrm>
            <a:off x="6154709" y="4335679"/>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3" name="Elipse 52"/>
          <p:cNvSpPr/>
          <p:nvPr/>
        </p:nvSpPr>
        <p:spPr>
          <a:xfrm>
            <a:off x="5905168" y="4091152"/>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4" name="Elipse 53"/>
          <p:cNvSpPr/>
          <p:nvPr/>
        </p:nvSpPr>
        <p:spPr>
          <a:xfrm>
            <a:off x="5879978" y="4238154"/>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5" name="Elipse 54"/>
          <p:cNvSpPr/>
          <p:nvPr/>
        </p:nvSpPr>
        <p:spPr>
          <a:xfrm>
            <a:off x="5760547" y="4349928"/>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6" name="Elipse 55"/>
          <p:cNvSpPr/>
          <p:nvPr/>
        </p:nvSpPr>
        <p:spPr>
          <a:xfrm>
            <a:off x="5941918" y="4221342"/>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7" name="Elipse 56"/>
          <p:cNvSpPr/>
          <p:nvPr/>
        </p:nvSpPr>
        <p:spPr>
          <a:xfrm>
            <a:off x="5383377" y="4247575"/>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8" name="Elipse 57"/>
          <p:cNvSpPr/>
          <p:nvPr/>
        </p:nvSpPr>
        <p:spPr>
          <a:xfrm>
            <a:off x="5632852" y="4188440"/>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9" name="Elipse 58"/>
          <p:cNvSpPr/>
          <p:nvPr/>
        </p:nvSpPr>
        <p:spPr>
          <a:xfrm>
            <a:off x="6160719" y="4236268"/>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0" name="Elipse 59"/>
          <p:cNvSpPr/>
          <p:nvPr/>
        </p:nvSpPr>
        <p:spPr>
          <a:xfrm>
            <a:off x="6383780" y="4249074"/>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1" name="Elipse 60"/>
          <p:cNvSpPr/>
          <p:nvPr/>
        </p:nvSpPr>
        <p:spPr>
          <a:xfrm>
            <a:off x="6415415" y="4198489"/>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2" name="Elipse 61"/>
          <p:cNvSpPr/>
          <p:nvPr/>
        </p:nvSpPr>
        <p:spPr>
          <a:xfrm>
            <a:off x="6482776" y="4094558"/>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3" name="Elipse 62"/>
          <p:cNvSpPr/>
          <p:nvPr/>
        </p:nvSpPr>
        <p:spPr>
          <a:xfrm>
            <a:off x="6323237" y="4142735"/>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4" name="Elipse 63"/>
          <p:cNvSpPr/>
          <p:nvPr/>
        </p:nvSpPr>
        <p:spPr>
          <a:xfrm>
            <a:off x="6091136" y="3960608"/>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5" name="Elipse 64"/>
          <p:cNvSpPr/>
          <p:nvPr/>
        </p:nvSpPr>
        <p:spPr>
          <a:xfrm>
            <a:off x="6389872" y="3999911"/>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6" name="Elipse 65"/>
          <p:cNvSpPr/>
          <p:nvPr/>
        </p:nvSpPr>
        <p:spPr>
          <a:xfrm>
            <a:off x="6404663" y="3948431"/>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8" name="Elipse 67"/>
          <p:cNvSpPr/>
          <p:nvPr/>
        </p:nvSpPr>
        <p:spPr>
          <a:xfrm>
            <a:off x="6641265" y="3943189"/>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9" name="Elipse 68"/>
          <p:cNvSpPr/>
          <p:nvPr/>
        </p:nvSpPr>
        <p:spPr>
          <a:xfrm>
            <a:off x="6635123" y="4042651"/>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0" name="Elipse 69"/>
          <p:cNvSpPr/>
          <p:nvPr/>
        </p:nvSpPr>
        <p:spPr>
          <a:xfrm>
            <a:off x="6564028" y="4089641"/>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1" name="Elipse 70"/>
          <p:cNvSpPr/>
          <p:nvPr/>
        </p:nvSpPr>
        <p:spPr>
          <a:xfrm>
            <a:off x="6651726" y="4007958"/>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2" name="Elipse 71"/>
          <p:cNvSpPr/>
          <p:nvPr/>
        </p:nvSpPr>
        <p:spPr>
          <a:xfrm>
            <a:off x="7069663" y="3727534"/>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3" name="Elipse 72"/>
          <p:cNvSpPr/>
          <p:nvPr/>
        </p:nvSpPr>
        <p:spPr>
          <a:xfrm>
            <a:off x="7016927" y="3837491"/>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4" name="Elipse 73"/>
          <p:cNvSpPr/>
          <p:nvPr/>
        </p:nvSpPr>
        <p:spPr>
          <a:xfrm>
            <a:off x="7096448" y="3837490"/>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5" name="Elipse 74"/>
          <p:cNvSpPr/>
          <p:nvPr/>
        </p:nvSpPr>
        <p:spPr>
          <a:xfrm>
            <a:off x="7028904" y="3738849"/>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6" name="Elipse 75"/>
          <p:cNvSpPr/>
          <p:nvPr/>
        </p:nvSpPr>
        <p:spPr>
          <a:xfrm>
            <a:off x="6881043" y="387226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7" name="Elipse 76"/>
          <p:cNvSpPr/>
          <p:nvPr/>
        </p:nvSpPr>
        <p:spPr>
          <a:xfrm>
            <a:off x="6813682" y="397587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8" name="Elipse 77"/>
          <p:cNvSpPr/>
          <p:nvPr/>
        </p:nvSpPr>
        <p:spPr>
          <a:xfrm>
            <a:off x="6743456" y="3804521"/>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9" name="Elipse 78"/>
          <p:cNvSpPr/>
          <p:nvPr/>
        </p:nvSpPr>
        <p:spPr>
          <a:xfrm>
            <a:off x="6933112" y="3679915"/>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0" name="Elipse 79"/>
          <p:cNvSpPr/>
          <p:nvPr/>
        </p:nvSpPr>
        <p:spPr>
          <a:xfrm>
            <a:off x="7096448" y="3617060"/>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1" name="Elipse 80"/>
          <p:cNvSpPr/>
          <p:nvPr/>
        </p:nvSpPr>
        <p:spPr>
          <a:xfrm>
            <a:off x="7655059" y="3630582"/>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2" name="Elipse 81"/>
          <p:cNvSpPr/>
          <p:nvPr/>
        </p:nvSpPr>
        <p:spPr>
          <a:xfrm>
            <a:off x="7864703" y="3466986"/>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3" name="Elipse 82"/>
          <p:cNvSpPr/>
          <p:nvPr/>
        </p:nvSpPr>
        <p:spPr>
          <a:xfrm>
            <a:off x="7660187" y="3597823"/>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4" name="Elipse 83"/>
          <p:cNvSpPr/>
          <p:nvPr/>
        </p:nvSpPr>
        <p:spPr>
          <a:xfrm>
            <a:off x="7450377" y="3568196"/>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5" name="Elipse 84"/>
          <p:cNvSpPr/>
          <p:nvPr/>
        </p:nvSpPr>
        <p:spPr>
          <a:xfrm>
            <a:off x="7601519" y="343167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6" name="Elipse 85"/>
          <p:cNvSpPr/>
          <p:nvPr/>
        </p:nvSpPr>
        <p:spPr>
          <a:xfrm>
            <a:off x="7408866" y="3591049"/>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7" name="Elipse 86"/>
          <p:cNvSpPr/>
          <p:nvPr/>
        </p:nvSpPr>
        <p:spPr>
          <a:xfrm>
            <a:off x="7260457" y="381463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8" name="Elipse 87"/>
          <p:cNvSpPr/>
          <p:nvPr/>
        </p:nvSpPr>
        <p:spPr>
          <a:xfrm>
            <a:off x="7283310" y="3545344"/>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9" name="Elipse 88"/>
          <p:cNvSpPr/>
          <p:nvPr/>
        </p:nvSpPr>
        <p:spPr>
          <a:xfrm>
            <a:off x="7469333" y="347460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0" name="Elipse 89"/>
          <p:cNvSpPr/>
          <p:nvPr/>
        </p:nvSpPr>
        <p:spPr>
          <a:xfrm>
            <a:off x="7496082" y="3362654"/>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1" name="Elipse 90"/>
          <p:cNvSpPr/>
          <p:nvPr/>
        </p:nvSpPr>
        <p:spPr>
          <a:xfrm>
            <a:off x="7716007" y="3375349"/>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0" name="Elipse 99"/>
          <p:cNvSpPr/>
          <p:nvPr/>
        </p:nvSpPr>
        <p:spPr>
          <a:xfrm>
            <a:off x="7884962" y="325793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1" name="Elipse 100"/>
          <p:cNvSpPr/>
          <p:nvPr/>
        </p:nvSpPr>
        <p:spPr>
          <a:xfrm>
            <a:off x="7411064" y="3709503"/>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2" name="Elipse 101"/>
          <p:cNvSpPr/>
          <p:nvPr/>
        </p:nvSpPr>
        <p:spPr>
          <a:xfrm>
            <a:off x="7474362" y="3693144"/>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2" name="CuadroTexto 181">
            <a:extLst>
              <a:ext uri="{FF2B5EF4-FFF2-40B4-BE49-F238E27FC236}">
                <a16:creationId xmlns:a16="http://schemas.microsoft.com/office/drawing/2014/main" id="{21087235-678B-DE48-800E-F07934850538}"/>
              </a:ext>
            </a:extLst>
          </p:cNvPr>
          <p:cNvSpPr txBox="1"/>
          <p:nvPr/>
        </p:nvSpPr>
        <p:spPr>
          <a:xfrm>
            <a:off x="4806963" y="4075202"/>
            <a:ext cx="258339" cy="107690"/>
          </a:xfrm>
          <a:prstGeom prst="rect">
            <a:avLst/>
          </a:prstGeom>
          <a:noFill/>
        </p:spPr>
        <p:txBody>
          <a:bodyPr wrap="square" lIns="0" tIns="0" rIns="0" bIns="0" rtlCol="0">
            <a:spAutoFit/>
          </a:bodyPr>
          <a:lstStyle/>
          <a:p>
            <a:pPr algn="r"/>
            <a:r>
              <a:rPr lang="es-ES_tradnl" sz="700" dirty="0">
                <a:latin typeface="Calibri" charset="0"/>
                <a:ea typeface="Calibri" charset="0"/>
                <a:cs typeface="Calibri" charset="0"/>
              </a:rPr>
              <a:t>6.0</a:t>
            </a:r>
          </a:p>
        </p:txBody>
      </p:sp>
      <p:sp>
        <p:nvSpPr>
          <p:cNvPr id="183" name="CuadroTexto 182">
            <a:extLst>
              <a:ext uri="{FF2B5EF4-FFF2-40B4-BE49-F238E27FC236}">
                <a16:creationId xmlns:a16="http://schemas.microsoft.com/office/drawing/2014/main" id="{CF057A18-3DF2-BC4B-93D7-A2EAE744E4C4}"/>
              </a:ext>
            </a:extLst>
          </p:cNvPr>
          <p:cNvSpPr txBox="1"/>
          <p:nvPr/>
        </p:nvSpPr>
        <p:spPr>
          <a:xfrm>
            <a:off x="4806963" y="4279581"/>
            <a:ext cx="258339" cy="107690"/>
          </a:xfrm>
          <a:prstGeom prst="rect">
            <a:avLst/>
          </a:prstGeom>
          <a:noFill/>
        </p:spPr>
        <p:txBody>
          <a:bodyPr wrap="square" lIns="0" tIns="0" rIns="0" bIns="0" rtlCol="0">
            <a:spAutoFit/>
          </a:bodyPr>
          <a:lstStyle/>
          <a:p>
            <a:pPr algn="r"/>
            <a:r>
              <a:rPr lang="es-ES_tradnl" sz="700" dirty="0">
                <a:latin typeface="Calibri" charset="0"/>
                <a:ea typeface="Calibri" charset="0"/>
                <a:cs typeface="Calibri" charset="0"/>
              </a:rPr>
              <a:t>4.0</a:t>
            </a:r>
          </a:p>
        </p:txBody>
      </p:sp>
      <p:sp>
        <p:nvSpPr>
          <p:cNvPr id="184" name="CuadroTexto 183">
            <a:extLst>
              <a:ext uri="{FF2B5EF4-FFF2-40B4-BE49-F238E27FC236}">
                <a16:creationId xmlns:a16="http://schemas.microsoft.com/office/drawing/2014/main" id="{454D315E-B108-B74A-99D3-4AAE2B1E2DEC}"/>
              </a:ext>
            </a:extLst>
          </p:cNvPr>
          <p:cNvSpPr txBox="1"/>
          <p:nvPr/>
        </p:nvSpPr>
        <p:spPr>
          <a:xfrm>
            <a:off x="4806963" y="4483960"/>
            <a:ext cx="258339" cy="107690"/>
          </a:xfrm>
          <a:prstGeom prst="rect">
            <a:avLst/>
          </a:prstGeom>
          <a:noFill/>
        </p:spPr>
        <p:txBody>
          <a:bodyPr wrap="square" lIns="0" tIns="0" rIns="0" bIns="0" rtlCol="0">
            <a:spAutoFit/>
          </a:bodyPr>
          <a:lstStyle/>
          <a:p>
            <a:pPr algn="r"/>
            <a:r>
              <a:rPr lang="es-ES_tradnl" sz="700" dirty="0">
                <a:latin typeface="Calibri" charset="0"/>
                <a:ea typeface="Calibri" charset="0"/>
                <a:cs typeface="Calibri" charset="0"/>
              </a:rPr>
              <a:t>2.0</a:t>
            </a:r>
          </a:p>
        </p:txBody>
      </p:sp>
      <p:sp>
        <p:nvSpPr>
          <p:cNvPr id="195" name="CuadroTexto 194">
            <a:extLst>
              <a:ext uri="{FF2B5EF4-FFF2-40B4-BE49-F238E27FC236}">
                <a16:creationId xmlns:a16="http://schemas.microsoft.com/office/drawing/2014/main" id="{7EAB913A-B8A2-9A43-B88F-EF431140B03D}"/>
              </a:ext>
            </a:extLst>
          </p:cNvPr>
          <p:cNvSpPr txBox="1"/>
          <p:nvPr/>
        </p:nvSpPr>
        <p:spPr>
          <a:xfrm>
            <a:off x="4806963" y="4688336"/>
            <a:ext cx="258339" cy="107690"/>
          </a:xfrm>
          <a:prstGeom prst="rect">
            <a:avLst/>
          </a:prstGeom>
          <a:noFill/>
        </p:spPr>
        <p:txBody>
          <a:bodyPr wrap="square" lIns="0" tIns="0" rIns="0" bIns="0" rtlCol="0">
            <a:spAutoFit/>
          </a:bodyPr>
          <a:lstStyle/>
          <a:p>
            <a:pPr algn="r"/>
            <a:r>
              <a:rPr lang="es-ES_tradnl" sz="700" dirty="0">
                <a:latin typeface="Calibri" charset="0"/>
                <a:ea typeface="Calibri" charset="0"/>
                <a:cs typeface="Calibri" charset="0"/>
              </a:rPr>
              <a:t>0.0</a:t>
            </a:r>
          </a:p>
        </p:txBody>
      </p:sp>
      <p:sp>
        <p:nvSpPr>
          <p:cNvPr id="96" name="Llamada rectangular redondeada 95"/>
          <p:cNvSpPr/>
          <p:nvPr/>
        </p:nvSpPr>
        <p:spPr>
          <a:xfrm>
            <a:off x="7841850" y="2762157"/>
            <a:ext cx="631875" cy="277891"/>
          </a:xfrm>
          <a:prstGeom prst="wedgeRoundRectCallout">
            <a:avLst>
              <a:gd name="adj1" fmla="val -53322"/>
              <a:gd name="adj2" fmla="val 99913"/>
              <a:gd name="adj3" fmla="val 16667"/>
            </a:avLst>
          </a:prstGeom>
          <a:solidFill>
            <a:srgbClr val="FFE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600" b="1" dirty="0">
                <a:solidFill>
                  <a:srgbClr val="EE4639"/>
                </a:solidFill>
                <a:latin typeface="Calibri" charset="0"/>
                <a:ea typeface="Calibri" charset="0"/>
                <a:cs typeface="Calibri" charset="0"/>
              </a:rPr>
              <a:t>Algo de </a:t>
            </a:r>
            <a:r>
              <a:rPr lang="es-ES_tradnl" sz="600" b="1">
                <a:solidFill>
                  <a:srgbClr val="EE4639"/>
                </a:solidFill>
                <a:latin typeface="Calibri" charset="0"/>
                <a:ea typeface="Calibri" charset="0"/>
                <a:cs typeface="Calibri" charset="0"/>
              </a:rPr>
              <a:t>correlación positiva</a:t>
            </a:r>
            <a:endParaRPr lang="es-ES_tradnl" sz="600" b="1" dirty="0">
              <a:solidFill>
                <a:srgbClr val="EE4639"/>
              </a:solidFill>
              <a:latin typeface="Calibri" charset="0"/>
              <a:ea typeface="Calibri" charset="0"/>
              <a:cs typeface="Calibri" charset="0"/>
            </a:endParaRPr>
          </a:p>
        </p:txBody>
      </p:sp>
      <p:cxnSp>
        <p:nvCxnSpPr>
          <p:cNvPr id="106" name="Conector recto 105"/>
          <p:cNvCxnSpPr/>
          <p:nvPr/>
        </p:nvCxnSpPr>
        <p:spPr>
          <a:xfrm>
            <a:off x="2634437" y="4701561"/>
            <a:ext cx="0" cy="1058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Conector recto 107"/>
          <p:cNvCxnSpPr/>
          <p:nvPr/>
        </p:nvCxnSpPr>
        <p:spPr>
          <a:xfrm>
            <a:off x="945701" y="4698764"/>
            <a:ext cx="0" cy="1058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Conector recto 108"/>
          <p:cNvCxnSpPr/>
          <p:nvPr/>
        </p:nvCxnSpPr>
        <p:spPr>
          <a:xfrm>
            <a:off x="1732476" y="4701561"/>
            <a:ext cx="0" cy="1058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Conector recto 109"/>
          <p:cNvCxnSpPr/>
          <p:nvPr/>
        </p:nvCxnSpPr>
        <p:spPr>
          <a:xfrm>
            <a:off x="3491208" y="4698764"/>
            <a:ext cx="0" cy="1058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Conector recto 110"/>
          <p:cNvCxnSpPr/>
          <p:nvPr/>
        </p:nvCxnSpPr>
        <p:spPr>
          <a:xfrm>
            <a:off x="4314227" y="4698764"/>
            <a:ext cx="0" cy="1058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object 7"/>
          <p:cNvSpPr txBox="1"/>
          <p:nvPr/>
        </p:nvSpPr>
        <p:spPr>
          <a:xfrm>
            <a:off x="1704867" y="2440265"/>
            <a:ext cx="1846783" cy="184610"/>
          </a:xfrm>
          <a:prstGeom prst="rect">
            <a:avLst/>
          </a:prstGeom>
        </p:spPr>
        <p:txBody>
          <a:bodyPr vert="horz" wrap="square" lIns="0" tIns="0" rIns="0" bIns="0" rtlCol="0">
            <a:spAutoFit/>
          </a:bodyPr>
          <a:lstStyle/>
          <a:p>
            <a:pPr marL="1588" algn="ctr">
              <a:spcAft>
                <a:spcPts val="0"/>
              </a:spcAft>
            </a:pPr>
            <a:r>
              <a:rPr lang="es-ES_tradnl" sz="1200" b="1" dirty="0">
                <a:latin typeface="Calibri" charset="0"/>
                <a:ea typeface="Calibri" charset="0"/>
                <a:cs typeface="Calibri" charset="0"/>
              </a:rPr>
              <a:t>Gráfico de dispersión</a:t>
            </a:r>
            <a:endParaRPr lang="es-PE" sz="1200" b="1" dirty="0">
              <a:latin typeface="Calibri" charset="0"/>
              <a:ea typeface="Calibri" charset="0"/>
              <a:cs typeface="Calibri" charset="0"/>
            </a:endParaRPr>
          </a:p>
        </p:txBody>
      </p:sp>
      <p:sp>
        <p:nvSpPr>
          <p:cNvPr id="113" name="Rectángulo 112"/>
          <p:cNvSpPr/>
          <p:nvPr/>
        </p:nvSpPr>
        <p:spPr>
          <a:xfrm>
            <a:off x="949494" y="2707897"/>
            <a:ext cx="3378284" cy="2038326"/>
          </a:xfrm>
          <a:prstGeom prst="rect">
            <a:avLst/>
          </a:prstGeom>
          <a:solidFill>
            <a:srgbClr val="E4DDE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14" name="Elipse 113"/>
          <p:cNvSpPr/>
          <p:nvPr/>
        </p:nvSpPr>
        <p:spPr>
          <a:xfrm>
            <a:off x="1024267" y="3453593"/>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23" name="CuadroTexto 122"/>
          <p:cNvSpPr txBox="1"/>
          <p:nvPr/>
        </p:nvSpPr>
        <p:spPr>
          <a:xfrm>
            <a:off x="2244096" y="4976810"/>
            <a:ext cx="674585" cy="123074"/>
          </a:xfrm>
          <a:prstGeom prst="rect">
            <a:avLst/>
          </a:prstGeom>
          <a:noFill/>
        </p:spPr>
        <p:txBody>
          <a:bodyPr wrap="square" lIns="0" tIns="0" rIns="0" bIns="0" rtlCol="0">
            <a:spAutoFit/>
          </a:bodyPr>
          <a:lstStyle/>
          <a:p>
            <a:pPr algn="ctr"/>
            <a:r>
              <a:rPr lang="es-ES_tradnl" sz="800" b="1" dirty="0">
                <a:latin typeface="Calibri" charset="0"/>
                <a:ea typeface="Calibri" charset="0"/>
                <a:cs typeface="Calibri" charset="0"/>
              </a:rPr>
              <a:t>X</a:t>
            </a:r>
          </a:p>
        </p:txBody>
      </p:sp>
      <p:sp>
        <p:nvSpPr>
          <p:cNvPr id="124" name="CuadroTexto 123"/>
          <p:cNvSpPr txBox="1"/>
          <p:nvPr/>
        </p:nvSpPr>
        <p:spPr>
          <a:xfrm rot="16200000">
            <a:off x="409599" y="3765838"/>
            <a:ext cx="495058" cy="123074"/>
          </a:xfrm>
          <a:prstGeom prst="rect">
            <a:avLst/>
          </a:prstGeom>
          <a:noFill/>
        </p:spPr>
        <p:txBody>
          <a:bodyPr wrap="square" lIns="0" tIns="0" rIns="0" bIns="0" rtlCol="0">
            <a:spAutoFit/>
          </a:bodyPr>
          <a:lstStyle/>
          <a:p>
            <a:pPr algn="ctr"/>
            <a:r>
              <a:rPr lang="es-ES_tradnl" sz="800" b="1" dirty="0">
                <a:latin typeface="Calibri" charset="0"/>
                <a:ea typeface="Calibri" charset="0"/>
                <a:cs typeface="Calibri" charset="0"/>
              </a:rPr>
              <a:t>Y</a:t>
            </a:r>
          </a:p>
        </p:txBody>
      </p:sp>
      <p:cxnSp>
        <p:nvCxnSpPr>
          <p:cNvPr id="125" name="Conector angular 124"/>
          <p:cNvCxnSpPr/>
          <p:nvPr/>
        </p:nvCxnSpPr>
        <p:spPr>
          <a:xfrm>
            <a:off x="939117" y="2713376"/>
            <a:ext cx="3378284" cy="2038326"/>
          </a:xfrm>
          <a:prstGeom prst="bentConnector3">
            <a:avLst>
              <a:gd name="adj1" fmla="val 208"/>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Conector recto 125"/>
          <p:cNvCxnSpPr/>
          <p:nvPr/>
        </p:nvCxnSpPr>
        <p:spPr>
          <a:xfrm>
            <a:off x="869310" y="4742181"/>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Conector recto 126"/>
          <p:cNvCxnSpPr/>
          <p:nvPr/>
        </p:nvCxnSpPr>
        <p:spPr>
          <a:xfrm>
            <a:off x="869310" y="4534202"/>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Conector recto 127"/>
          <p:cNvCxnSpPr/>
          <p:nvPr/>
        </p:nvCxnSpPr>
        <p:spPr>
          <a:xfrm>
            <a:off x="869310" y="4119349"/>
            <a:ext cx="7639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Conector recto 128"/>
          <p:cNvCxnSpPr/>
          <p:nvPr/>
        </p:nvCxnSpPr>
        <p:spPr>
          <a:xfrm>
            <a:off x="869310" y="3714409"/>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Conector recto 129"/>
          <p:cNvCxnSpPr/>
          <p:nvPr/>
        </p:nvCxnSpPr>
        <p:spPr>
          <a:xfrm>
            <a:off x="869310" y="3520312"/>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Conector recto 130"/>
          <p:cNvCxnSpPr/>
          <p:nvPr/>
        </p:nvCxnSpPr>
        <p:spPr>
          <a:xfrm>
            <a:off x="869310" y="2713376"/>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Conector recto 138"/>
          <p:cNvCxnSpPr/>
          <p:nvPr/>
        </p:nvCxnSpPr>
        <p:spPr>
          <a:xfrm>
            <a:off x="869310" y="3127942"/>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Elipse 139"/>
          <p:cNvSpPr/>
          <p:nvPr/>
        </p:nvSpPr>
        <p:spPr>
          <a:xfrm>
            <a:off x="1349202" y="3647208"/>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1" name="Elipse 140"/>
          <p:cNvSpPr/>
          <p:nvPr/>
        </p:nvSpPr>
        <p:spPr>
          <a:xfrm>
            <a:off x="1303664" y="358487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2" name="Elipse 141"/>
          <p:cNvSpPr/>
          <p:nvPr/>
        </p:nvSpPr>
        <p:spPr>
          <a:xfrm>
            <a:off x="2171217" y="3847124"/>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3" name="Elipse 142"/>
          <p:cNvSpPr/>
          <p:nvPr/>
        </p:nvSpPr>
        <p:spPr>
          <a:xfrm>
            <a:off x="1482441" y="3732355"/>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4" name="Elipse 143"/>
          <p:cNvSpPr/>
          <p:nvPr/>
        </p:nvSpPr>
        <p:spPr>
          <a:xfrm>
            <a:off x="1426190" y="3629801"/>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5" name="Elipse 144"/>
          <p:cNvSpPr/>
          <p:nvPr/>
        </p:nvSpPr>
        <p:spPr>
          <a:xfrm>
            <a:off x="1667340" y="3777219"/>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6" name="Elipse 145"/>
          <p:cNvSpPr/>
          <p:nvPr/>
        </p:nvSpPr>
        <p:spPr>
          <a:xfrm>
            <a:off x="1617843" y="3734225"/>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7" name="Elipse 146"/>
          <p:cNvSpPr/>
          <p:nvPr/>
        </p:nvSpPr>
        <p:spPr>
          <a:xfrm>
            <a:off x="950793" y="339347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8" name="Elipse 147"/>
          <p:cNvSpPr/>
          <p:nvPr/>
        </p:nvSpPr>
        <p:spPr>
          <a:xfrm>
            <a:off x="1111657" y="3468228"/>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9" name="Elipse 148"/>
          <p:cNvSpPr/>
          <p:nvPr/>
        </p:nvSpPr>
        <p:spPr>
          <a:xfrm>
            <a:off x="1863930" y="3883195"/>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0" name="Elipse 149"/>
          <p:cNvSpPr/>
          <p:nvPr/>
        </p:nvSpPr>
        <p:spPr>
          <a:xfrm>
            <a:off x="2119640" y="3909056"/>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1" name="Elipse 150"/>
          <p:cNvSpPr/>
          <p:nvPr/>
        </p:nvSpPr>
        <p:spPr>
          <a:xfrm>
            <a:off x="2119640" y="3860329"/>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2" name="Elipse 151"/>
          <p:cNvSpPr/>
          <p:nvPr/>
        </p:nvSpPr>
        <p:spPr>
          <a:xfrm>
            <a:off x="2112008" y="3784554"/>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3" name="Elipse 152"/>
          <p:cNvSpPr/>
          <p:nvPr/>
        </p:nvSpPr>
        <p:spPr>
          <a:xfrm>
            <a:off x="2047808" y="3860329"/>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4" name="Elipse 153"/>
          <p:cNvSpPr/>
          <p:nvPr/>
        </p:nvSpPr>
        <p:spPr>
          <a:xfrm>
            <a:off x="1553121" y="370276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5" name="Elipse 154"/>
          <p:cNvSpPr/>
          <p:nvPr/>
        </p:nvSpPr>
        <p:spPr>
          <a:xfrm>
            <a:off x="1784890" y="3722413"/>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6" name="Elipse 155"/>
          <p:cNvSpPr/>
          <p:nvPr/>
        </p:nvSpPr>
        <p:spPr>
          <a:xfrm>
            <a:off x="1826575" y="3725574"/>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7" name="Elipse 156"/>
          <p:cNvSpPr/>
          <p:nvPr/>
        </p:nvSpPr>
        <p:spPr>
          <a:xfrm>
            <a:off x="2355802" y="3906034"/>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8" name="Elipse 157"/>
          <p:cNvSpPr/>
          <p:nvPr/>
        </p:nvSpPr>
        <p:spPr>
          <a:xfrm>
            <a:off x="2283455" y="381463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9" name="Elipse 158"/>
          <p:cNvSpPr/>
          <p:nvPr/>
        </p:nvSpPr>
        <p:spPr>
          <a:xfrm>
            <a:off x="2193113" y="3892829"/>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0" name="Elipse 159"/>
          <p:cNvSpPr/>
          <p:nvPr/>
        </p:nvSpPr>
        <p:spPr>
          <a:xfrm>
            <a:off x="2365240" y="396060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1" name="Elipse 160"/>
          <p:cNvSpPr/>
          <p:nvPr/>
        </p:nvSpPr>
        <p:spPr>
          <a:xfrm>
            <a:off x="2861678" y="4129704"/>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2" name="Elipse 161"/>
          <p:cNvSpPr/>
          <p:nvPr/>
        </p:nvSpPr>
        <p:spPr>
          <a:xfrm>
            <a:off x="2752402" y="4088356"/>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3" name="Elipse 162"/>
          <p:cNvSpPr/>
          <p:nvPr/>
        </p:nvSpPr>
        <p:spPr>
          <a:xfrm>
            <a:off x="2823139" y="4074904"/>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4" name="Elipse 163"/>
          <p:cNvSpPr/>
          <p:nvPr/>
        </p:nvSpPr>
        <p:spPr>
          <a:xfrm>
            <a:off x="2832171" y="4126088"/>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5" name="Elipse 164"/>
          <p:cNvSpPr/>
          <p:nvPr/>
        </p:nvSpPr>
        <p:spPr>
          <a:xfrm>
            <a:off x="2642933" y="3964566"/>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6" name="Elipse 165"/>
          <p:cNvSpPr/>
          <p:nvPr/>
        </p:nvSpPr>
        <p:spPr>
          <a:xfrm>
            <a:off x="2442010" y="3954243"/>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7" name="Elipse 166"/>
          <p:cNvSpPr/>
          <p:nvPr/>
        </p:nvSpPr>
        <p:spPr>
          <a:xfrm>
            <a:off x="2560311" y="3937754"/>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8" name="Elipse 167"/>
          <p:cNvSpPr/>
          <p:nvPr/>
        </p:nvSpPr>
        <p:spPr>
          <a:xfrm>
            <a:off x="3001906" y="413530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9" name="Elipse 168"/>
          <p:cNvSpPr/>
          <p:nvPr/>
        </p:nvSpPr>
        <p:spPr>
          <a:xfrm>
            <a:off x="3259892" y="4344862"/>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0" name="Elipse 169"/>
          <p:cNvSpPr/>
          <p:nvPr/>
        </p:nvSpPr>
        <p:spPr>
          <a:xfrm>
            <a:off x="3324551" y="4456582"/>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1" name="Elipse 170"/>
          <p:cNvSpPr/>
          <p:nvPr/>
        </p:nvSpPr>
        <p:spPr>
          <a:xfrm>
            <a:off x="3658322" y="4485341"/>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2" name="Elipse 171"/>
          <p:cNvSpPr/>
          <p:nvPr/>
        </p:nvSpPr>
        <p:spPr>
          <a:xfrm>
            <a:off x="3390264" y="4368490"/>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3" name="Elipse 172"/>
          <p:cNvSpPr/>
          <p:nvPr/>
        </p:nvSpPr>
        <p:spPr>
          <a:xfrm>
            <a:off x="3313650" y="4327855"/>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4" name="Elipse 173"/>
          <p:cNvSpPr/>
          <p:nvPr/>
        </p:nvSpPr>
        <p:spPr>
          <a:xfrm>
            <a:off x="3573502" y="4455775"/>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5" name="Elipse 174"/>
          <p:cNvSpPr/>
          <p:nvPr/>
        </p:nvSpPr>
        <p:spPr>
          <a:xfrm>
            <a:off x="3421169" y="4355442"/>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6" name="Elipse 175"/>
          <p:cNvSpPr/>
          <p:nvPr/>
        </p:nvSpPr>
        <p:spPr>
          <a:xfrm>
            <a:off x="3023764" y="4223541"/>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7" name="Elipse 176"/>
          <p:cNvSpPr/>
          <p:nvPr/>
        </p:nvSpPr>
        <p:spPr>
          <a:xfrm>
            <a:off x="3857380" y="446508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8" name="Elipse 177"/>
          <p:cNvSpPr/>
          <p:nvPr/>
        </p:nvSpPr>
        <p:spPr>
          <a:xfrm>
            <a:off x="3809552" y="4513532"/>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0" name="Elipse 179"/>
          <p:cNvSpPr/>
          <p:nvPr/>
        </p:nvSpPr>
        <p:spPr>
          <a:xfrm>
            <a:off x="3899031" y="452177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1" name="Elipse 180"/>
          <p:cNvSpPr/>
          <p:nvPr/>
        </p:nvSpPr>
        <p:spPr>
          <a:xfrm>
            <a:off x="3857380" y="456547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5" name="Elipse 184"/>
          <p:cNvSpPr/>
          <p:nvPr/>
        </p:nvSpPr>
        <p:spPr>
          <a:xfrm>
            <a:off x="2139891" y="3871943"/>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6" name="Elipse 185"/>
          <p:cNvSpPr/>
          <p:nvPr/>
        </p:nvSpPr>
        <p:spPr>
          <a:xfrm>
            <a:off x="3683298" y="4449449"/>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7" name="Elipse 186"/>
          <p:cNvSpPr/>
          <p:nvPr/>
        </p:nvSpPr>
        <p:spPr>
          <a:xfrm>
            <a:off x="3102896" y="4209991"/>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8" name="Elipse 187"/>
          <p:cNvSpPr/>
          <p:nvPr/>
        </p:nvSpPr>
        <p:spPr>
          <a:xfrm>
            <a:off x="3128278" y="4196560"/>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9" name="Llamada rectangular redondeada 188"/>
          <p:cNvSpPr/>
          <p:nvPr/>
        </p:nvSpPr>
        <p:spPr>
          <a:xfrm>
            <a:off x="2929132" y="3453593"/>
            <a:ext cx="826501" cy="277891"/>
          </a:xfrm>
          <a:prstGeom prst="wedgeRoundRectCallout">
            <a:avLst>
              <a:gd name="adj1" fmla="val -53322"/>
              <a:gd name="adj2" fmla="val 99913"/>
              <a:gd name="adj3" fmla="val 16667"/>
            </a:avLst>
          </a:prstGeom>
          <a:solidFill>
            <a:srgbClr val="FFE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600" b="1" dirty="0">
                <a:solidFill>
                  <a:srgbClr val="EE4639"/>
                </a:solidFill>
                <a:latin typeface="Calibri" charset="0"/>
                <a:ea typeface="Calibri" charset="0"/>
                <a:cs typeface="Calibri" charset="0"/>
              </a:rPr>
              <a:t>Mucha </a:t>
            </a:r>
            <a:r>
              <a:rPr lang="es-ES_tradnl" sz="600" b="1">
                <a:solidFill>
                  <a:srgbClr val="EE4639"/>
                </a:solidFill>
                <a:latin typeface="Calibri" charset="0"/>
                <a:ea typeface="Calibri" charset="0"/>
                <a:cs typeface="Calibri" charset="0"/>
              </a:rPr>
              <a:t>correlación negativa</a:t>
            </a:r>
            <a:endParaRPr lang="es-ES_tradnl" sz="600" b="1" dirty="0">
              <a:solidFill>
                <a:srgbClr val="EE4639"/>
              </a:solidFill>
              <a:latin typeface="Calibri" charset="0"/>
              <a:ea typeface="Calibri" charset="0"/>
              <a:cs typeface="Calibri" charset="0"/>
            </a:endParaRPr>
          </a:p>
        </p:txBody>
      </p:sp>
      <p:cxnSp>
        <p:nvCxnSpPr>
          <p:cNvPr id="190" name="Conector recto 189"/>
          <p:cNvCxnSpPr/>
          <p:nvPr/>
        </p:nvCxnSpPr>
        <p:spPr>
          <a:xfrm>
            <a:off x="869310" y="4327855"/>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Conector recto 190"/>
          <p:cNvCxnSpPr/>
          <p:nvPr/>
        </p:nvCxnSpPr>
        <p:spPr>
          <a:xfrm>
            <a:off x="869310" y="3917972"/>
            <a:ext cx="7639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Conector recto 191"/>
          <p:cNvCxnSpPr/>
          <p:nvPr/>
        </p:nvCxnSpPr>
        <p:spPr>
          <a:xfrm>
            <a:off x="869310" y="2934973"/>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Conector recto 192"/>
          <p:cNvCxnSpPr/>
          <p:nvPr/>
        </p:nvCxnSpPr>
        <p:spPr>
          <a:xfrm>
            <a:off x="869310" y="3328508"/>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Rectángulo 193">
            <a:extLst>
              <a:ext uri="{FF2B5EF4-FFF2-40B4-BE49-F238E27FC236}">
                <a16:creationId xmlns:a16="http://schemas.microsoft.com/office/drawing/2014/main" id="{CC83E2DF-A8D0-A043-A242-7DB5229D666A}"/>
              </a:ext>
            </a:extLst>
          </p:cNvPr>
          <p:cNvSpPr/>
          <p:nvPr/>
        </p:nvSpPr>
        <p:spPr>
          <a:xfrm>
            <a:off x="503237" y="916472"/>
            <a:ext cx="8043282" cy="784830"/>
          </a:xfrm>
          <a:prstGeom prst="rect">
            <a:avLst/>
          </a:prstGeom>
        </p:spPr>
        <p:txBody>
          <a:bodyPr wrap="square" lIns="0" tIns="0" rIns="0" bIns="0">
            <a:spAutoFit/>
          </a:bodyPr>
          <a:lstStyle/>
          <a:p>
            <a:pPr marL="225425" indent="-225425">
              <a:spcAft>
                <a:spcPts val="600"/>
              </a:spcAft>
              <a:buFont typeface="+mj-lt"/>
              <a:buAutoNum type="arabicPeriod" startAt="6"/>
            </a:pPr>
            <a:r>
              <a:rPr lang="en-US" sz="1600" b="1" dirty="0">
                <a:solidFill>
                  <a:srgbClr val="714FA0"/>
                </a:solidFill>
                <a:latin typeface="Calibri" charset="0"/>
                <a:ea typeface="Calibri" charset="0"/>
                <a:cs typeface="Calibri" charset="0"/>
              </a:rPr>
              <a:t>DIAGRAMA DE DISPERSIÓN</a:t>
            </a:r>
          </a:p>
          <a:p>
            <a:pPr marL="355600" indent="-133350">
              <a:spcAft>
                <a:spcPts val="600"/>
              </a:spcAft>
              <a:buFont typeface="Arial" panose="020B0604020202020204" pitchFamily="34" charset="0"/>
              <a:buChar char="•"/>
            </a:pPr>
            <a:r>
              <a:rPr lang="es-PE" sz="1500" dirty="0">
                <a:latin typeface="Calibri" charset="0"/>
                <a:ea typeface="Calibri" charset="0"/>
                <a:cs typeface="Calibri" charset="0"/>
              </a:rPr>
              <a:t>Cuando se trata de dos variables cualesquiera, puede no haber ninguna correlación o puede existir alguna correlación en mayor o menor grado, como podemos ver en los gráficos siguientes:</a:t>
            </a:r>
          </a:p>
        </p:txBody>
      </p:sp>
      <p:sp>
        <p:nvSpPr>
          <p:cNvPr id="179" name="CuadroTexto 178">
            <a:extLst>
              <a:ext uri="{FF2B5EF4-FFF2-40B4-BE49-F238E27FC236}">
                <a16:creationId xmlns:a16="http://schemas.microsoft.com/office/drawing/2014/main" id="{68BBC7D2-52CD-3B41-9891-CE8D21A23970}"/>
              </a:ext>
            </a:extLst>
          </p:cNvPr>
          <p:cNvSpPr txBox="1"/>
          <p:nvPr/>
        </p:nvSpPr>
        <p:spPr>
          <a:xfrm rot="16200000">
            <a:off x="4441272" y="3765838"/>
            <a:ext cx="495058" cy="123074"/>
          </a:xfrm>
          <a:prstGeom prst="rect">
            <a:avLst/>
          </a:prstGeom>
          <a:noFill/>
        </p:spPr>
        <p:txBody>
          <a:bodyPr wrap="square" lIns="0" tIns="0" rIns="0" bIns="0" rtlCol="0">
            <a:spAutoFit/>
          </a:bodyPr>
          <a:lstStyle/>
          <a:p>
            <a:pPr algn="ctr"/>
            <a:r>
              <a:rPr lang="es-ES_tradnl" sz="800" b="1" dirty="0">
                <a:latin typeface="Calibri" charset="0"/>
                <a:ea typeface="Calibri" charset="0"/>
                <a:cs typeface="Calibri" charset="0"/>
              </a:rPr>
              <a:t>Y</a:t>
            </a:r>
          </a:p>
        </p:txBody>
      </p:sp>
      <p:cxnSp>
        <p:nvCxnSpPr>
          <p:cNvPr id="196" name="Conector recto 195">
            <a:extLst>
              <a:ext uri="{FF2B5EF4-FFF2-40B4-BE49-F238E27FC236}">
                <a16:creationId xmlns:a16="http://schemas.microsoft.com/office/drawing/2014/main" id="{4A3AAEC0-EE40-404D-94AD-36C4002B4446}"/>
              </a:ext>
            </a:extLst>
          </p:cNvPr>
          <p:cNvCxnSpPr/>
          <p:nvPr/>
        </p:nvCxnSpPr>
        <p:spPr>
          <a:xfrm>
            <a:off x="5101604" y="2908719"/>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Conector recto 196">
            <a:extLst>
              <a:ext uri="{FF2B5EF4-FFF2-40B4-BE49-F238E27FC236}">
                <a16:creationId xmlns:a16="http://schemas.microsoft.com/office/drawing/2014/main" id="{C779A0CD-81C9-814A-855B-E8E8A97ABB8C}"/>
              </a:ext>
            </a:extLst>
          </p:cNvPr>
          <p:cNvCxnSpPr>
            <a:cxnSpLocks/>
          </p:cNvCxnSpPr>
          <p:nvPr/>
        </p:nvCxnSpPr>
        <p:spPr>
          <a:xfrm>
            <a:off x="5101604" y="3523996"/>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Conector recto 197">
            <a:extLst>
              <a:ext uri="{FF2B5EF4-FFF2-40B4-BE49-F238E27FC236}">
                <a16:creationId xmlns:a16="http://schemas.microsoft.com/office/drawing/2014/main" id="{93398654-FB05-6845-8621-482F942DB74F}"/>
              </a:ext>
            </a:extLst>
          </p:cNvPr>
          <p:cNvCxnSpPr/>
          <p:nvPr/>
        </p:nvCxnSpPr>
        <p:spPr>
          <a:xfrm>
            <a:off x="5101604" y="3932710"/>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Conector recto 198">
            <a:extLst>
              <a:ext uri="{FF2B5EF4-FFF2-40B4-BE49-F238E27FC236}">
                <a16:creationId xmlns:a16="http://schemas.microsoft.com/office/drawing/2014/main" id="{4BDD9AA1-CADB-4E41-B096-6652EF3EC610}"/>
              </a:ext>
            </a:extLst>
          </p:cNvPr>
          <p:cNvCxnSpPr/>
          <p:nvPr/>
        </p:nvCxnSpPr>
        <p:spPr>
          <a:xfrm>
            <a:off x="5101604" y="4344896"/>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Conector recto 199">
            <a:extLst>
              <a:ext uri="{FF2B5EF4-FFF2-40B4-BE49-F238E27FC236}">
                <a16:creationId xmlns:a16="http://schemas.microsoft.com/office/drawing/2014/main" id="{B5D75A86-8BD9-5D45-834D-E95559FFCD45}"/>
              </a:ext>
            </a:extLst>
          </p:cNvPr>
          <p:cNvCxnSpPr/>
          <p:nvPr/>
        </p:nvCxnSpPr>
        <p:spPr>
          <a:xfrm>
            <a:off x="5101604" y="4557002"/>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CuadroTexto 200">
            <a:extLst>
              <a:ext uri="{FF2B5EF4-FFF2-40B4-BE49-F238E27FC236}">
                <a16:creationId xmlns:a16="http://schemas.microsoft.com/office/drawing/2014/main" id="{5EE0110F-E0FE-7B45-BB88-FC30B909B926}"/>
              </a:ext>
            </a:extLst>
          </p:cNvPr>
          <p:cNvSpPr txBox="1"/>
          <p:nvPr/>
        </p:nvSpPr>
        <p:spPr>
          <a:xfrm>
            <a:off x="6591978" y="4976810"/>
            <a:ext cx="674585" cy="123074"/>
          </a:xfrm>
          <a:prstGeom prst="rect">
            <a:avLst/>
          </a:prstGeom>
          <a:noFill/>
        </p:spPr>
        <p:txBody>
          <a:bodyPr wrap="square" lIns="0" tIns="0" rIns="0" bIns="0" rtlCol="0">
            <a:spAutoFit/>
          </a:bodyPr>
          <a:lstStyle/>
          <a:p>
            <a:pPr algn="ctr"/>
            <a:r>
              <a:rPr lang="es-ES_tradnl" sz="800" b="1" dirty="0">
                <a:latin typeface="Calibri" charset="0"/>
                <a:ea typeface="Calibri" charset="0"/>
                <a:cs typeface="Calibri" charset="0"/>
              </a:rPr>
              <a:t>X</a:t>
            </a:r>
          </a:p>
        </p:txBody>
      </p:sp>
    </p:spTree>
    <p:custDataLst>
      <p:tags r:id="rId1"/>
    </p:custDataLst>
    <p:extLst>
      <p:ext uri="{BB962C8B-B14F-4D97-AF65-F5344CB8AC3E}">
        <p14:creationId xmlns:p14="http://schemas.microsoft.com/office/powerpoint/2010/main" val="2103369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495300" y="810908"/>
            <a:ext cx="6855760" cy="246221"/>
          </a:xfrm>
          <a:prstGeom prst="rect">
            <a:avLst/>
          </a:prstGeom>
        </p:spPr>
        <p:txBody>
          <a:bodyPr vert="horz" wrap="square" lIns="0" tIns="0" rIns="0" bIns="0" rtlCol="0">
            <a:spAutoFit/>
          </a:bodyPr>
          <a:lstStyle/>
          <a:p>
            <a:pPr marL="457200">
              <a:spcAft>
                <a:spcPts val="1000"/>
              </a:spcAft>
            </a:pPr>
            <a:endParaRPr lang="es-PE" sz="16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8"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10" name="object 7"/>
          <p:cNvSpPr txBox="1"/>
          <p:nvPr/>
        </p:nvSpPr>
        <p:spPr>
          <a:xfrm>
            <a:off x="512291" y="927016"/>
            <a:ext cx="3880322" cy="2539157"/>
          </a:xfrm>
          <a:prstGeom prst="rect">
            <a:avLst/>
          </a:prstGeom>
        </p:spPr>
        <p:txBody>
          <a:bodyPr vert="horz" wrap="square" lIns="0" tIns="0" rIns="0" bIns="0" rtlCol="0">
            <a:spAutoFit/>
          </a:bodyPr>
          <a:lstStyle/>
          <a:p>
            <a:pPr marL="223838" indent="-223838">
              <a:spcAft>
                <a:spcPts val="600"/>
              </a:spcAft>
              <a:buFont typeface="+mj-lt"/>
              <a:buAutoNum type="arabicPeriod" startAt="7"/>
            </a:pPr>
            <a:r>
              <a:rPr lang="en-US" sz="1600" b="1" dirty="0">
                <a:solidFill>
                  <a:srgbClr val="714FA0"/>
                </a:solidFill>
                <a:latin typeface="Calibri" charset="0"/>
                <a:ea typeface="Calibri" charset="0"/>
                <a:cs typeface="Calibri" charset="0"/>
              </a:rPr>
              <a:t>DIAGRAMA DE ESTRATIFICACIÓN</a:t>
            </a:r>
          </a:p>
          <a:p>
            <a:pPr indent="223838">
              <a:spcAft>
                <a:spcPts val="0"/>
              </a:spcAft>
            </a:pPr>
            <a:r>
              <a:rPr lang="es-ES" sz="1600" b="1" dirty="0">
                <a:latin typeface="Calibri" charset="0"/>
                <a:ea typeface="Calibri" charset="0"/>
                <a:cs typeface="Calibri" charset="0"/>
              </a:rPr>
              <a:t>Descripción:</a:t>
            </a:r>
            <a:endParaRPr lang="es-PE" sz="1600" b="1" dirty="0">
              <a:latin typeface="Calibri" charset="0"/>
              <a:ea typeface="Calibri" charset="0"/>
              <a:cs typeface="Calibri" charset="0"/>
            </a:endParaRPr>
          </a:p>
          <a:p>
            <a:pPr marL="404813" indent="-180975">
              <a:buFont typeface="Arial" charset="0"/>
              <a:buChar char="•"/>
            </a:pPr>
            <a:r>
              <a:rPr lang="es-PE" sz="1600" dirty="0">
                <a:latin typeface="Calibri" charset="0"/>
                <a:ea typeface="Calibri" charset="0"/>
                <a:cs typeface="Calibri" charset="0"/>
              </a:rPr>
              <a:t>La estratificación es una técnica utilizada en combinación con otras herramientas de análisis de datos. Cuando los datos de una variedad de fuentes o categorías se han agrupado juntos, el significado de los datos puede ser imposible ver. Esta técnica separa los datos de modo que los patrones se pueden ver.</a:t>
            </a:r>
          </a:p>
        </p:txBody>
      </p:sp>
      <p:pic>
        <p:nvPicPr>
          <p:cNvPr id="4" name="Imagen 3"/>
          <p:cNvPicPr>
            <a:picLocks noChangeAspect="1"/>
          </p:cNvPicPr>
          <p:nvPr/>
        </p:nvPicPr>
        <p:blipFill>
          <a:blip r:embed="rId4"/>
          <a:stretch>
            <a:fillRect/>
          </a:stretch>
        </p:blipFill>
        <p:spPr>
          <a:xfrm>
            <a:off x="5300870" y="1549676"/>
            <a:ext cx="3048000" cy="2324100"/>
          </a:xfrm>
          <a:prstGeom prst="rect">
            <a:avLst/>
          </a:prstGeom>
        </p:spPr>
      </p:pic>
      <p:sp>
        <p:nvSpPr>
          <p:cNvPr id="5" name="Rectángulo 4"/>
          <p:cNvSpPr/>
          <p:nvPr/>
        </p:nvSpPr>
        <p:spPr>
          <a:xfrm>
            <a:off x="5241235" y="1245704"/>
            <a:ext cx="3299791" cy="292210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 name="Elipse 5"/>
          <p:cNvSpPr/>
          <p:nvPr/>
        </p:nvSpPr>
        <p:spPr>
          <a:xfrm>
            <a:off x="6877050" y="1898650"/>
            <a:ext cx="60325" cy="6032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1" name="Elipse 10"/>
          <p:cNvSpPr/>
          <p:nvPr/>
        </p:nvSpPr>
        <p:spPr>
          <a:xfrm>
            <a:off x="7134225" y="2784475"/>
            <a:ext cx="60325" cy="6032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2" name="Elipse 11"/>
          <p:cNvSpPr/>
          <p:nvPr/>
        </p:nvSpPr>
        <p:spPr>
          <a:xfrm>
            <a:off x="6257925" y="2613025"/>
            <a:ext cx="60325" cy="6032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3" name="Elipse 12"/>
          <p:cNvSpPr/>
          <p:nvPr/>
        </p:nvSpPr>
        <p:spPr>
          <a:xfrm>
            <a:off x="6124575" y="2263775"/>
            <a:ext cx="60325" cy="6032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 name="Elipse 13"/>
          <p:cNvSpPr/>
          <p:nvPr/>
        </p:nvSpPr>
        <p:spPr>
          <a:xfrm>
            <a:off x="6013450" y="2155825"/>
            <a:ext cx="60325" cy="6032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 name="Elipse 14"/>
          <p:cNvSpPr/>
          <p:nvPr/>
        </p:nvSpPr>
        <p:spPr>
          <a:xfrm>
            <a:off x="5851525" y="1878012"/>
            <a:ext cx="60325" cy="6032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 name="Elipse 15"/>
          <p:cNvSpPr/>
          <p:nvPr/>
        </p:nvSpPr>
        <p:spPr>
          <a:xfrm>
            <a:off x="5270707" y="2216150"/>
            <a:ext cx="60325" cy="6032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 name="Rectángulo 16"/>
          <p:cNvSpPr/>
          <p:nvPr/>
        </p:nvSpPr>
        <p:spPr>
          <a:xfrm>
            <a:off x="6388177" y="2921000"/>
            <a:ext cx="66598" cy="665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 name="Rectángulo 17"/>
          <p:cNvSpPr/>
          <p:nvPr/>
        </p:nvSpPr>
        <p:spPr>
          <a:xfrm>
            <a:off x="6318250" y="3036888"/>
            <a:ext cx="66598" cy="665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0" name="Rectángulo 19"/>
          <p:cNvSpPr/>
          <p:nvPr/>
        </p:nvSpPr>
        <p:spPr>
          <a:xfrm>
            <a:off x="6553277" y="3194885"/>
            <a:ext cx="66598" cy="665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1" name="Rectángulo 20"/>
          <p:cNvSpPr/>
          <p:nvPr/>
        </p:nvSpPr>
        <p:spPr>
          <a:xfrm>
            <a:off x="6870777" y="3617160"/>
            <a:ext cx="66598" cy="665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2" name="Rectángulo 21"/>
          <p:cNvSpPr/>
          <p:nvPr/>
        </p:nvSpPr>
        <p:spPr>
          <a:xfrm>
            <a:off x="7131088" y="3328235"/>
            <a:ext cx="66598" cy="665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3" name="Rectángulo 22"/>
          <p:cNvSpPr/>
          <p:nvPr/>
        </p:nvSpPr>
        <p:spPr>
          <a:xfrm>
            <a:off x="7426363" y="3756860"/>
            <a:ext cx="66598" cy="665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4" name="Rectángulo 23"/>
          <p:cNvSpPr/>
          <p:nvPr/>
        </p:nvSpPr>
        <p:spPr>
          <a:xfrm>
            <a:off x="5881687" y="2921000"/>
            <a:ext cx="66598" cy="665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5" name="Rectángulo 24"/>
          <p:cNvSpPr/>
          <p:nvPr/>
        </p:nvSpPr>
        <p:spPr>
          <a:xfrm>
            <a:off x="5832552" y="3003589"/>
            <a:ext cx="66598" cy="665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6" name="Rectángulo 25"/>
          <p:cNvSpPr/>
          <p:nvPr/>
        </p:nvSpPr>
        <p:spPr>
          <a:xfrm>
            <a:off x="5448377" y="2793414"/>
            <a:ext cx="66598" cy="665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7" name="Rectángulo 26"/>
          <p:cNvSpPr/>
          <p:nvPr/>
        </p:nvSpPr>
        <p:spPr>
          <a:xfrm>
            <a:off x="5331032" y="2609888"/>
            <a:ext cx="66598" cy="665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8" name="Triángulo 27"/>
          <p:cNvSpPr/>
          <p:nvPr/>
        </p:nvSpPr>
        <p:spPr>
          <a:xfrm>
            <a:off x="6521527" y="1878012"/>
            <a:ext cx="65049" cy="6032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9" name="Triángulo 28"/>
          <p:cNvSpPr/>
          <p:nvPr/>
        </p:nvSpPr>
        <p:spPr>
          <a:xfrm>
            <a:off x="6286500" y="1898649"/>
            <a:ext cx="65049" cy="6032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0" name="Triángulo 29"/>
          <p:cNvSpPr/>
          <p:nvPr/>
        </p:nvSpPr>
        <p:spPr>
          <a:xfrm>
            <a:off x="5994562" y="1720849"/>
            <a:ext cx="65049" cy="6032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1" name="Triángulo 30"/>
          <p:cNvSpPr/>
          <p:nvPr/>
        </p:nvSpPr>
        <p:spPr>
          <a:xfrm>
            <a:off x="6059526" y="1602953"/>
            <a:ext cx="65049" cy="6032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2" name="Triángulo 31"/>
          <p:cNvSpPr/>
          <p:nvPr/>
        </p:nvSpPr>
        <p:spPr>
          <a:xfrm>
            <a:off x="5786476" y="2001212"/>
            <a:ext cx="65049" cy="6032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3" name="Triángulo 32"/>
          <p:cNvSpPr/>
          <p:nvPr/>
        </p:nvSpPr>
        <p:spPr>
          <a:xfrm>
            <a:off x="8177251" y="2791278"/>
            <a:ext cx="65049" cy="6032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4" name="Triángulo 33"/>
          <p:cNvSpPr/>
          <p:nvPr/>
        </p:nvSpPr>
        <p:spPr>
          <a:xfrm>
            <a:off x="7986751" y="2943264"/>
            <a:ext cx="65049" cy="6032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5" name="CuadroTexto 34"/>
          <p:cNvSpPr txBox="1"/>
          <p:nvPr/>
        </p:nvSpPr>
        <p:spPr>
          <a:xfrm>
            <a:off x="6748501" y="4222750"/>
            <a:ext cx="311150"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0.40</a:t>
            </a:r>
          </a:p>
        </p:txBody>
      </p:sp>
      <p:sp>
        <p:nvSpPr>
          <p:cNvPr id="36" name="CuadroTexto 35"/>
          <p:cNvSpPr txBox="1"/>
          <p:nvPr/>
        </p:nvSpPr>
        <p:spPr>
          <a:xfrm>
            <a:off x="7304087" y="4222750"/>
            <a:ext cx="311150"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0.50</a:t>
            </a:r>
          </a:p>
        </p:txBody>
      </p:sp>
      <p:sp>
        <p:nvSpPr>
          <p:cNvPr id="37" name="CuadroTexto 36"/>
          <p:cNvSpPr txBox="1"/>
          <p:nvPr/>
        </p:nvSpPr>
        <p:spPr>
          <a:xfrm>
            <a:off x="7831176" y="4222750"/>
            <a:ext cx="311150"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0.60</a:t>
            </a:r>
          </a:p>
        </p:txBody>
      </p:sp>
      <p:sp>
        <p:nvSpPr>
          <p:cNvPr id="38" name="CuadroTexto 37"/>
          <p:cNvSpPr txBox="1"/>
          <p:nvPr/>
        </p:nvSpPr>
        <p:spPr>
          <a:xfrm>
            <a:off x="6202440" y="4222750"/>
            <a:ext cx="311150"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0.30</a:t>
            </a:r>
          </a:p>
        </p:txBody>
      </p:sp>
      <p:sp>
        <p:nvSpPr>
          <p:cNvPr id="39" name="CuadroTexto 38"/>
          <p:cNvSpPr txBox="1"/>
          <p:nvPr/>
        </p:nvSpPr>
        <p:spPr>
          <a:xfrm>
            <a:off x="5649912" y="4222750"/>
            <a:ext cx="311150"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0.20</a:t>
            </a:r>
          </a:p>
        </p:txBody>
      </p:sp>
      <p:sp>
        <p:nvSpPr>
          <p:cNvPr id="41" name="CuadroTexto 40"/>
          <p:cNvSpPr txBox="1"/>
          <p:nvPr/>
        </p:nvSpPr>
        <p:spPr>
          <a:xfrm>
            <a:off x="5115132" y="4222750"/>
            <a:ext cx="311150"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0.10</a:t>
            </a:r>
          </a:p>
        </p:txBody>
      </p:sp>
      <p:sp>
        <p:nvSpPr>
          <p:cNvPr id="42" name="CuadroTexto 41"/>
          <p:cNvSpPr txBox="1"/>
          <p:nvPr/>
        </p:nvSpPr>
        <p:spPr>
          <a:xfrm>
            <a:off x="4928667" y="4053473"/>
            <a:ext cx="311150"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98.0</a:t>
            </a:r>
          </a:p>
        </p:txBody>
      </p:sp>
      <p:sp>
        <p:nvSpPr>
          <p:cNvPr id="43" name="CuadroTexto 42"/>
          <p:cNvSpPr txBox="1"/>
          <p:nvPr/>
        </p:nvSpPr>
        <p:spPr>
          <a:xfrm>
            <a:off x="4928667" y="3352767"/>
            <a:ext cx="311150"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98.5</a:t>
            </a:r>
          </a:p>
        </p:txBody>
      </p:sp>
      <p:sp>
        <p:nvSpPr>
          <p:cNvPr id="44" name="CuadroTexto 43"/>
          <p:cNvSpPr txBox="1"/>
          <p:nvPr/>
        </p:nvSpPr>
        <p:spPr>
          <a:xfrm>
            <a:off x="4928667" y="2615198"/>
            <a:ext cx="311150"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99.0</a:t>
            </a:r>
          </a:p>
        </p:txBody>
      </p:sp>
      <p:sp>
        <p:nvSpPr>
          <p:cNvPr id="45" name="CuadroTexto 44"/>
          <p:cNvSpPr txBox="1"/>
          <p:nvPr/>
        </p:nvSpPr>
        <p:spPr>
          <a:xfrm>
            <a:off x="4928667" y="1928811"/>
            <a:ext cx="311150"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99.5</a:t>
            </a:r>
          </a:p>
        </p:txBody>
      </p:sp>
      <p:sp>
        <p:nvSpPr>
          <p:cNvPr id="46" name="CuadroTexto 45"/>
          <p:cNvSpPr txBox="1"/>
          <p:nvPr/>
        </p:nvSpPr>
        <p:spPr>
          <a:xfrm>
            <a:off x="4848225" y="1195099"/>
            <a:ext cx="391592"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100.0</a:t>
            </a:r>
          </a:p>
        </p:txBody>
      </p:sp>
      <p:sp>
        <p:nvSpPr>
          <p:cNvPr id="47" name="CuadroTexto 46"/>
          <p:cNvSpPr txBox="1"/>
          <p:nvPr/>
        </p:nvSpPr>
        <p:spPr>
          <a:xfrm>
            <a:off x="6383702" y="1006755"/>
            <a:ext cx="1040747" cy="184666"/>
          </a:xfrm>
          <a:prstGeom prst="rect">
            <a:avLst/>
          </a:prstGeom>
          <a:noFill/>
        </p:spPr>
        <p:txBody>
          <a:bodyPr wrap="square" lIns="0" tIns="0" rIns="0" bIns="0" rtlCol="0">
            <a:spAutoFit/>
          </a:bodyPr>
          <a:lstStyle/>
          <a:p>
            <a:pPr algn="ctr"/>
            <a:r>
              <a:rPr lang="en-US" sz="1200" b="1" dirty="0">
                <a:latin typeface="Calibri" charset="0"/>
                <a:ea typeface="Calibri" charset="0"/>
                <a:cs typeface="Calibri" charset="0"/>
              </a:rPr>
              <a:t>Purity vs. Iron</a:t>
            </a:r>
          </a:p>
        </p:txBody>
      </p:sp>
      <p:sp>
        <p:nvSpPr>
          <p:cNvPr id="48" name="CuadroTexto 47"/>
          <p:cNvSpPr txBox="1"/>
          <p:nvPr/>
        </p:nvSpPr>
        <p:spPr>
          <a:xfrm rot="16200000">
            <a:off x="4214322" y="2614422"/>
            <a:ext cx="1040747" cy="184666"/>
          </a:xfrm>
          <a:prstGeom prst="rect">
            <a:avLst/>
          </a:prstGeom>
          <a:noFill/>
        </p:spPr>
        <p:txBody>
          <a:bodyPr wrap="square" lIns="0" tIns="0" rIns="0" bIns="0" rtlCol="0">
            <a:spAutoFit/>
          </a:bodyPr>
          <a:lstStyle/>
          <a:p>
            <a:pPr algn="ctr"/>
            <a:r>
              <a:rPr lang="en-US" sz="1200" b="1" dirty="0">
                <a:latin typeface="Calibri" charset="0"/>
                <a:ea typeface="Calibri" charset="0"/>
                <a:cs typeface="Calibri" charset="0"/>
              </a:rPr>
              <a:t>% Purity</a:t>
            </a:r>
          </a:p>
        </p:txBody>
      </p:sp>
      <p:sp>
        <p:nvSpPr>
          <p:cNvPr id="49" name="CuadroTexto 48"/>
          <p:cNvSpPr txBox="1"/>
          <p:nvPr/>
        </p:nvSpPr>
        <p:spPr>
          <a:xfrm>
            <a:off x="6105908" y="4448141"/>
            <a:ext cx="1596334" cy="184666"/>
          </a:xfrm>
          <a:prstGeom prst="rect">
            <a:avLst/>
          </a:prstGeom>
          <a:noFill/>
        </p:spPr>
        <p:txBody>
          <a:bodyPr wrap="square" lIns="0" tIns="0" rIns="0" bIns="0" rtlCol="0">
            <a:spAutoFit/>
          </a:bodyPr>
          <a:lstStyle/>
          <a:p>
            <a:pPr algn="ctr"/>
            <a:r>
              <a:rPr lang="en-US" sz="1200" b="1" dirty="0">
                <a:latin typeface="Calibri" charset="0"/>
                <a:ea typeface="Calibri" charset="0"/>
                <a:cs typeface="Calibri" charset="0"/>
              </a:rPr>
              <a:t>Iron (parts per million)</a:t>
            </a:r>
          </a:p>
        </p:txBody>
      </p:sp>
      <p:sp>
        <p:nvSpPr>
          <p:cNvPr id="50" name="CuadroTexto 49"/>
          <p:cNvSpPr txBox="1"/>
          <p:nvPr/>
        </p:nvSpPr>
        <p:spPr>
          <a:xfrm>
            <a:off x="5398274" y="4579440"/>
            <a:ext cx="656451" cy="553998"/>
          </a:xfrm>
          <a:prstGeom prst="rect">
            <a:avLst/>
          </a:prstGeom>
          <a:noFill/>
        </p:spPr>
        <p:txBody>
          <a:bodyPr wrap="square" lIns="0" tIns="0" rIns="0" bIns="0" rtlCol="0">
            <a:spAutoFit/>
          </a:bodyPr>
          <a:lstStyle/>
          <a:p>
            <a:r>
              <a:rPr lang="es-ES_tradnl" sz="1200" dirty="0">
                <a:latin typeface="Calibri" charset="0"/>
                <a:ea typeface="Calibri" charset="0"/>
                <a:cs typeface="Calibri" charset="0"/>
              </a:rPr>
              <a:t>Reactor 1</a:t>
            </a:r>
          </a:p>
          <a:p>
            <a:r>
              <a:rPr lang="es-ES_tradnl" sz="1200" dirty="0">
                <a:latin typeface="Calibri" charset="0"/>
                <a:ea typeface="Calibri" charset="0"/>
                <a:cs typeface="Calibri" charset="0"/>
              </a:rPr>
              <a:t>Reactor 2</a:t>
            </a:r>
          </a:p>
          <a:p>
            <a:r>
              <a:rPr lang="es-ES_tradnl" sz="1200" dirty="0">
                <a:latin typeface="Calibri" charset="0"/>
                <a:ea typeface="Calibri" charset="0"/>
                <a:cs typeface="Calibri" charset="0"/>
              </a:rPr>
              <a:t>Reactor 3</a:t>
            </a:r>
          </a:p>
        </p:txBody>
      </p:sp>
      <p:sp>
        <p:nvSpPr>
          <p:cNvPr id="51" name="Rectángulo 50"/>
          <p:cNvSpPr/>
          <p:nvPr/>
        </p:nvSpPr>
        <p:spPr>
          <a:xfrm>
            <a:off x="5263337" y="5012987"/>
            <a:ext cx="66598" cy="665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2" name="Elipse 51"/>
          <p:cNvSpPr/>
          <p:nvPr/>
        </p:nvSpPr>
        <p:spPr>
          <a:xfrm>
            <a:off x="5261827" y="4647407"/>
            <a:ext cx="60325" cy="6032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3" name="Triángulo 52"/>
          <p:cNvSpPr/>
          <p:nvPr/>
        </p:nvSpPr>
        <p:spPr>
          <a:xfrm>
            <a:off x="5261827" y="4826276"/>
            <a:ext cx="65049" cy="6032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4" name="CuadroTexto 53">
            <a:extLst>
              <a:ext uri="{FF2B5EF4-FFF2-40B4-BE49-F238E27FC236}">
                <a16:creationId xmlns:a16="http://schemas.microsoft.com/office/drawing/2014/main" id="{6B0C0CA0-F6FF-3D48-A483-67F4EA0E1797}"/>
              </a:ext>
            </a:extLst>
          </p:cNvPr>
          <p:cNvSpPr txBox="1"/>
          <p:nvPr/>
        </p:nvSpPr>
        <p:spPr>
          <a:xfrm>
            <a:off x="8378023" y="4222750"/>
            <a:ext cx="311150"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0.70</a:t>
            </a:r>
          </a:p>
        </p:txBody>
      </p:sp>
    </p:spTree>
    <p:custDataLst>
      <p:tags r:id="rId1"/>
    </p:custDataLst>
    <p:extLst>
      <p:ext uri="{BB962C8B-B14F-4D97-AF65-F5344CB8AC3E}">
        <p14:creationId xmlns:p14="http://schemas.microsoft.com/office/powerpoint/2010/main" val="1693630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4" cstate="print"/>
          <a:stretch>
            <a:fillRect/>
          </a:stretch>
        </p:blipFill>
        <p:spPr>
          <a:xfrm>
            <a:off x="3663056" y="1289345"/>
            <a:ext cx="4937735" cy="3969874"/>
          </a:xfrm>
          <a:prstGeom prst="rect">
            <a:avLst/>
          </a:prstGeom>
        </p:spPr>
      </p:pic>
      <p:sp>
        <p:nvSpPr>
          <p:cNvPr id="3" name="Rectángulo 2"/>
          <p:cNvSpPr/>
          <p:nvPr/>
        </p:nvSpPr>
        <p:spPr>
          <a:xfrm>
            <a:off x="4321420" y="1620982"/>
            <a:ext cx="3924805" cy="1845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object 7"/>
          <p:cNvSpPr txBox="1"/>
          <p:nvPr/>
        </p:nvSpPr>
        <p:spPr>
          <a:xfrm>
            <a:off x="495300" y="810908"/>
            <a:ext cx="6855760" cy="246221"/>
          </a:xfrm>
          <a:prstGeom prst="rect">
            <a:avLst/>
          </a:prstGeom>
        </p:spPr>
        <p:txBody>
          <a:bodyPr vert="horz" wrap="square" lIns="0" tIns="0" rIns="0" bIns="0" rtlCol="0">
            <a:spAutoFit/>
          </a:bodyPr>
          <a:lstStyle/>
          <a:p>
            <a:pPr marL="457200">
              <a:spcAft>
                <a:spcPts val="1000"/>
              </a:spcAft>
            </a:pPr>
            <a:endParaRPr lang="es-PE" sz="16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9" name="object 7"/>
          <p:cNvSpPr txBox="1"/>
          <p:nvPr/>
        </p:nvSpPr>
        <p:spPr>
          <a:xfrm>
            <a:off x="512291" y="927016"/>
            <a:ext cx="8172452" cy="246221"/>
          </a:xfrm>
          <a:prstGeom prst="rect">
            <a:avLst/>
          </a:prstGeom>
        </p:spPr>
        <p:txBody>
          <a:bodyPr vert="horz" wrap="square" lIns="0" tIns="0" rIns="0" bIns="0" rtlCol="0">
            <a:spAutoFit/>
          </a:bodyPr>
          <a:lstStyle/>
          <a:p>
            <a:pPr marL="223838" indent="-223838">
              <a:spcAft>
                <a:spcPts val="600"/>
              </a:spcAft>
              <a:buFont typeface="+mj-lt"/>
              <a:buAutoNum type="arabicPeriod" startAt="7"/>
            </a:pPr>
            <a:r>
              <a:rPr lang="en-US" sz="1600" b="1" dirty="0">
                <a:solidFill>
                  <a:srgbClr val="714FA0"/>
                </a:solidFill>
                <a:latin typeface="Calibri" charset="0"/>
                <a:ea typeface="Calibri" charset="0"/>
                <a:cs typeface="Calibri" charset="0"/>
              </a:rPr>
              <a:t>DIAGRAMA </a:t>
            </a:r>
            <a:r>
              <a:rPr lang="en-US" sz="1600" b="1">
                <a:solidFill>
                  <a:srgbClr val="714FA0"/>
                </a:solidFill>
                <a:latin typeface="Calibri" charset="0"/>
                <a:ea typeface="Calibri" charset="0"/>
                <a:cs typeface="Calibri" charset="0"/>
              </a:rPr>
              <a:t>DE ESTRATIFICACIÓN</a:t>
            </a:r>
            <a:endParaRPr lang="es-PE" sz="1600" dirty="0">
              <a:latin typeface="Calibri" charset="0"/>
              <a:ea typeface="Calibri" charset="0"/>
              <a:cs typeface="Calibri" charset="0"/>
            </a:endParaRPr>
          </a:p>
        </p:txBody>
      </p:sp>
      <p:sp>
        <p:nvSpPr>
          <p:cNvPr id="2" name="Rombo 1"/>
          <p:cNvSpPr/>
          <p:nvPr/>
        </p:nvSpPr>
        <p:spPr>
          <a:xfrm>
            <a:off x="4465121" y="2078180"/>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1" name="Rombo 10"/>
          <p:cNvSpPr/>
          <p:nvPr/>
        </p:nvSpPr>
        <p:spPr>
          <a:xfrm>
            <a:off x="4670242" y="2470065"/>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2" name="Rombo 11"/>
          <p:cNvSpPr/>
          <p:nvPr/>
        </p:nvSpPr>
        <p:spPr>
          <a:xfrm>
            <a:off x="6030261" y="1702127"/>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3" name="Rombo 12"/>
          <p:cNvSpPr/>
          <p:nvPr/>
        </p:nvSpPr>
        <p:spPr>
          <a:xfrm>
            <a:off x="6131923" y="2979490"/>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 name="Rombo 13"/>
          <p:cNvSpPr/>
          <p:nvPr/>
        </p:nvSpPr>
        <p:spPr>
          <a:xfrm>
            <a:off x="6877050" y="2868654"/>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 name="Rombo 14"/>
          <p:cNvSpPr/>
          <p:nvPr/>
        </p:nvSpPr>
        <p:spPr>
          <a:xfrm>
            <a:off x="7281788" y="2718752"/>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 name="Rombo 15"/>
          <p:cNvSpPr/>
          <p:nvPr/>
        </p:nvSpPr>
        <p:spPr>
          <a:xfrm>
            <a:off x="7681591" y="2979490"/>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 name="Rombo 16"/>
          <p:cNvSpPr/>
          <p:nvPr/>
        </p:nvSpPr>
        <p:spPr>
          <a:xfrm>
            <a:off x="7281955" y="2071026"/>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 name="Rombo 17"/>
          <p:cNvSpPr/>
          <p:nvPr/>
        </p:nvSpPr>
        <p:spPr>
          <a:xfrm>
            <a:off x="6762255" y="2078180"/>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9" name="Rombo 18"/>
          <p:cNvSpPr/>
          <p:nvPr/>
        </p:nvSpPr>
        <p:spPr>
          <a:xfrm>
            <a:off x="6354536" y="2355270"/>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aphicFrame>
        <p:nvGraphicFramePr>
          <p:cNvPr id="4" name="Tabla 4">
            <a:extLst>
              <a:ext uri="{FF2B5EF4-FFF2-40B4-BE49-F238E27FC236}">
                <a16:creationId xmlns:a16="http://schemas.microsoft.com/office/drawing/2014/main" id="{F8FFC613-1555-1243-AF48-8F1B786BE9EE}"/>
              </a:ext>
            </a:extLst>
          </p:cNvPr>
          <p:cNvGraphicFramePr>
            <a:graphicFrameLocks noGrp="1"/>
          </p:cNvGraphicFramePr>
          <p:nvPr>
            <p:extLst>
              <p:ext uri="{D42A27DB-BD31-4B8C-83A1-F6EECF244321}">
                <p14:modId xmlns:p14="http://schemas.microsoft.com/office/powerpoint/2010/main" val="44594249"/>
              </p:ext>
            </p:extLst>
          </p:nvPr>
        </p:nvGraphicFramePr>
        <p:xfrm>
          <a:off x="846383" y="1540218"/>
          <a:ext cx="1934201" cy="3191298"/>
        </p:xfrm>
        <a:graphic>
          <a:graphicData uri="http://schemas.openxmlformats.org/drawingml/2006/table">
            <a:tbl>
              <a:tblPr firstRow="1" bandRow="1">
                <a:tableStyleId>{5C22544A-7EE6-4342-B048-85BDC9FD1C3A}</a:tableStyleId>
              </a:tblPr>
              <a:tblGrid>
                <a:gridCol w="374912">
                  <a:extLst>
                    <a:ext uri="{9D8B030D-6E8A-4147-A177-3AD203B41FA5}">
                      <a16:colId xmlns:a16="http://schemas.microsoft.com/office/drawing/2014/main" val="2087953917"/>
                    </a:ext>
                  </a:extLst>
                </a:gridCol>
                <a:gridCol w="738498">
                  <a:extLst>
                    <a:ext uri="{9D8B030D-6E8A-4147-A177-3AD203B41FA5}">
                      <a16:colId xmlns:a16="http://schemas.microsoft.com/office/drawing/2014/main" val="2363930431"/>
                    </a:ext>
                  </a:extLst>
                </a:gridCol>
                <a:gridCol w="820791">
                  <a:extLst>
                    <a:ext uri="{9D8B030D-6E8A-4147-A177-3AD203B41FA5}">
                      <a16:colId xmlns:a16="http://schemas.microsoft.com/office/drawing/2014/main" val="863954836"/>
                    </a:ext>
                  </a:extLst>
                </a:gridCol>
              </a:tblGrid>
              <a:tr h="370648">
                <a:tc>
                  <a:txBody>
                    <a:bodyPr/>
                    <a:lstStyle/>
                    <a:p>
                      <a:endParaRPr lang="es-ES_tradnl" sz="900" dirty="0">
                        <a:solidFill>
                          <a:schemeClr val="tx1"/>
                        </a:solidFill>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_tradnl" sz="900" dirty="0">
                          <a:solidFill>
                            <a:schemeClr val="tx1"/>
                          </a:solidFill>
                          <a:latin typeface="Calibri" panose="020F0502020204030204" pitchFamily="34" charset="0"/>
                          <a:cs typeface="Calibri" panose="020F0502020204030204" pitchFamily="34" charset="0"/>
                        </a:rPr>
                        <a:t>Serenos (x)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00" dirty="0">
                          <a:solidFill>
                            <a:schemeClr val="tx1"/>
                          </a:solidFill>
                          <a:latin typeface="Calibri" panose="020F0502020204030204" pitchFamily="34" charset="0"/>
                          <a:cs typeface="Calibri" panose="020F0502020204030204" pitchFamily="34" charset="0"/>
                        </a:rPr>
                        <a:t>Asaltos (y)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3182152"/>
                  </a:ext>
                </a:extLst>
              </a:tr>
              <a:tr h="282065">
                <a:tc>
                  <a:txBody>
                    <a:bodyPr/>
                    <a:lstStyle/>
                    <a:p>
                      <a:pPr algn="r"/>
                      <a:r>
                        <a:rPr lang="es-ES_tradnl" sz="1000" dirty="0">
                          <a:latin typeface="Calibri" panose="020F0502020204030204" pitchFamily="34" charset="0"/>
                          <a:cs typeface="Calibri" panose="020F0502020204030204" pitchFamily="34" charset="0"/>
                        </a:rPr>
                        <a:t>1</a:t>
                      </a:r>
                    </a:p>
                  </a:txBody>
                  <a:tcPr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ES_tradnl" sz="1100" dirty="0">
                          <a:latin typeface="Calibri" panose="020F0502020204030204" pitchFamily="34" charset="0"/>
                          <a:cs typeface="Calibri" panose="020F0502020204030204" pitchFamily="34" charset="0"/>
                        </a:rPr>
                        <a:t>305</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ES_tradnl" sz="1100" dirty="0">
                          <a:solidFill>
                            <a:srgbClr val="EE4639"/>
                          </a:solidFill>
                          <a:latin typeface="Calibri" panose="020F0502020204030204" pitchFamily="34" charset="0"/>
                          <a:cs typeface="Calibri" panose="020F0502020204030204" pitchFamily="34" charset="0"/>
                        </a:rPr>
                        <a:t>20</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302352"/>
                  </a:ext>
                </a:extLst>
              </a:tr>
              <a:tr h="282065">
                <a:tc>
                  <a:txBody>
                    <a:bodyPr/>
                    <a:lstStyle/>
                    <a:p>
                      <a:pPr algn="r"/>
                      <a:r>
                        <a:rPr lang="es-ES_tradnl" sz="1000" dirty="0">
                          <a:latin typeface="Calibri" panose="020F0502020204030204" pitchFamily="34" charset="0"/>
                          <a:cs typeface="Calibri" panose="020F0502020204030204" pitchFamily="34" charset="0"/>
                        </a:rPr>
                        <a:t>2</a:t>
                      </a:r>
                    </a:p>
                  </a:txBody>
                  <a:tcPr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ES_tradnl" sz="1100" dirty="0">
                          <a:latin typeface="Calibri" panose="020F0502020204030204" pitchFamily="34" charset="0"/>
                          <a:cs typeface="Calibri" panose="020F0502020204030204" pitchFamily="34" charset="0"/>
                        </a:rPr>
                        <a:t>300</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s-ES_tradnl" sz="1100" dirty="0">
                          <a:solidFill>
                            <a:srgbClr val="EE4639"/>
                          </a:solidFill>
                          <a:latin typeface="Calibri" panose="020F0502020204030204" pitchFamily="34" charset="0"/>
                          <a:cs typeface="Calibri" panose="020F0502020204030204" pitchFamily="34" charset="0"/>
                        </a:rPr>
                        <a:t>20</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531832013"/>
                  </a:ext>
                </a:extLst>
              </a:tr>
              <a:tr h="282065">
                <a:tc>
                  <a:txBody>
                    <a:bodyPr/>
                    <a:lstStyle/>
                    <a:p>
                      <a:pPr algn="r"/>
                      <a:r>
                        <a:rPr lang="es-ES_tradnl" sz="1000" dirty="0">
                          <a:latin typeface="Calibri" panose="020F0502020204030204" pitchFamily="34" charset="0"/>
                          <a:cs typeface="Calibri" panose="020F0502020204030204" pitchFamily="34" charset="0"/>
                        </a:rPr>
                        <a:t>3</a:t>
                      </a:r>
                    </a:p>
                  </a:txBody>
                  <a:tcPr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ES_tradnl" sz="1100" dirty="0">
                          <a:latin typeface="Calibri" panose="020F0502020204030204" pitchFamily="34" charset="0"/>
                          <a:cs typeface="Calibri" panose="020F0502020204030204" pitchFamily="34" charset="0"/>
                        </a:rPr>
                        <a:t>293</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s-ES_tradnl" sz="1100" dirty="0">
                          <a:solidFill>
                            <a:srgbClr val="EE4639"/>
                          </a:solidFill>
                          <a:latin typeface="Calibri" panose="020F0502020204030204" pitchFamily="34" charset="0"/>
                          <a:cs typeface="Calibri" panose="020F0502020204030204" pitchFamily="34" charset="0"/>
                        </a:rPr>
                        <a:t>23</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247815581"/>
                  </a:ext>
                </a:extLst>
              </a:tr>
              <a:tr h="282065">
                <a:tc>
                  <a:txBody>
                    <a:bodyPr/>
                    <a:lstStyle/>
                    <a:p>
                      <a:pPr algn="r"/>
                      <a:r>
                        <a:rPr lang="es-ES_tradnl" sz="1000" dirty="0">
                          <a:latin typeface="Calibri" panose="020F0502020204030204" pitchFamily="34" charset="0"/>
                          <a:cs typeface="Calibri" panose="020F0502020204030204" pitchFamily="34" charset="0"/>
                        </a:rPr>
                        <a:t>4</a:t>
                      </a:r>
                    </a:p>
                  </a:txBody>
                  <a:tcPr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ES_tradnl" sz="1100" dirty="0">
                          <a:latin typeface="Calibri" panose="020F0502020204030204" pitchFamily="34" charset="0"/>
                          <a:cs typeface="Calibri" panose="020F0502020204030204" pitchFamily="34" charset="0"/>
                        </a:rPr>
                        <a:t>278</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s-ES_tradnl" sz="1100" dirty="0">
                          <a:solidFill>
                            <a:srgbClr val="EE4639"/>
                          </a:solidFill>
                          <a:latin typeface="Calibri" panose="020F0502020204030204" pitchFamily="34" charset="0"/>
                          <a:cs typeface="Calibri" panose="020F0502020204030204" pitchFamily="34" charset="0"/>
                        </a:rPr>
                        <a:t>20</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49693107"/>
                  </a:ext>
                </a:extLst>
              </a:tr>
              <a:tr h="282065">
                <a:tc>
                  <a:txBody>
                    <a:bodyPr/>
                    <a:lstStyle/>
                    <a:p>
                      <a:pPr algn="r"/>
                      <a:r>
                        <a:rPr lang="es-ES_tradnl" sz="1000" dirty="0">
                          <a:latin typeface="Calibri" panose="020F0502020204030204" pitchFamily="34" charset="0"/>
                          <a:cs typeface="Calibri" panose="020F0502020204030204" pitchFamily="34" charset="0"/>
                        </a:rPr>
                        <a:t>5</a:t>
                      </a:r>
                    </a:p>
                  </a:txBody>
                  <a:tcPr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ES_tradnl" sz="1100" dirty="0">
                          <a:latin typeface="Calibri" panose="020F0502020204030204" pitchFamily="34" charset="0"/>
                          <a:cs typeface="Calibri" panose="020F0502020204030204" pitchFamily="34" charset="0"/>
                        </a:rPr>
                        <a:t>280</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s-ES_tradnl" sz="1100" dirty="0">
                          <a:solidFill>
                            <a:srgbClr val="EE4639"/>
                          </a:solidFill>
                          <a:latin typeface="Calibri" panose="020F0502020204030204" pitchFamily="34" charset="0"/>
                          <a:cs typeface="Calibri" panose="020F0502020204030204" pitchFamily="34" charset="0"/>
                        </a:rPr>
                        <a:t>17</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84356496"/>
                  </a:ext>
                </a:extLst>
              </a:tr>
              <a:tr h="282065">
                <a:tc>
                  <a:txBody>
                    <a:bodyPr/>
                    <a:lstStyle/>
                    <a:p>
                      <a:pPr algn="r"/>
                      <a:r>
                        <a:rPr lang="es-ES_tradnl" sz="1000" dirty="0">
                          <a:latin typeface="Calibri" panose="020F0502020204030204" pitchFamily="34" charset="0"/>
                          <a:cs typeface="Calibri" panose="020F0502020204030204" pitchFamily="34" charset="0"/>
                        </a:rPr>
                        <a:t>6</a:t>
                      </a:r>
                    </a:p>
                  </a:txBody>
                  <a:tcPr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ES_tradnl" sz="1100" dirty="0">
                          <a:latin typeface="Calibri" panose="020F0502020204030204" pitchFamily="34" charset="0"/>
                          <a:cs typeface="Calibri" panose="020F0502020204030204" pitchFamily="34" charset="0"/>
                        </a:rPr>
                        <a:t>294</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s-ES_tradnl" sz="1100" dirty="0">
                          <a:solidFill>
                            <a:srgbClr val="EE4639"/>
                          </a:solidFill>
                          <a:latin typeface="Calibri" panose="020F0502020204030204" pitchFamily="34" charset="0"/>
                          <a:cs typeface="Calibri" panose="020F0502020204030204" pitchFamily="34" charset="0"/>
                        </a:rPr>
                        <a:t>13</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935471255"/>
                  </a:ext>
                </a:extLst>
              </a:tr>
              <a:tr h="282065">
                <a:tc>
                  <a:txBody>
                    <a:bodyPr/>
                    <a:lstStyle/>
                    <a:p>
                      <a:pPr algn="r"/>
                      <a:r>
                        <a:rPr lang="es-ES_tradnl" sz="1000" dirty="0">
                          <a:latin typeface="Calibri" panose="020F0502020204030204" pitchFamily="34" charset="0"/>
                          <a:cs typeface="Calibri" panose="020F0502020204030204" pitchFamily="34" charset="0"/>
                        </a:rPr>
                        <a:t>7</a:t>
                      </a:r>
                    </a:p>
                  </a:txBody>
                  <a:tcPr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ES_tradnl" sz="1100" dirty="0">
                          <a:latin typeface="Calibri" panose="020F0502020204030204" pitchFamily="34" charset="0"/>
                          <a:cs typeface="Calibri" panose="020F0502020204030204" pitchFamily="34" charset="0"/>
                        </a:rPr>
                        <a:t>301</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s-ES_tradnl" sz="1100" dirty="0">
                          <a:solidFill>
                            <a:srgbClr val="EE4639"/>
                          </a:solidFill>
                          <a:latin typeface="Calibri" panose="020F0502020204030204" pitchFamily="34" charset="0"/>
                          <a:cs typeface="Calibri" panose="020F0502020204030204" pitchFamily="34" charset="0"/>
                        </a:rPr>
                        <a:t>14</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490053527"/>
                  </a:ext>
                </a:extLst>
              </a:tr>
              <a:tr h="282065">
                <a:tc>
                  <a:txBody>
                    <a:bodyPr/>
                    <a:lstStyle/>
                    <a:p>
                      <a:pPr algn="r"/>
                      <a:r>
                        <a:rPr lang="es-ES_tradnl" sz="1000" dirty="0">
                          <a:latin typeface="Calibri" panose="020F0502020204030204" pitchFamily="34" charset="0"/>
                          <a:cs typeface="Calibri" panose="020F0502020204030204" pitchFamily="34" charset="0"/>
                        </a:rPr>
                        <a:t>8</a:t>
                      </a:r>
                    </a:p>
                  </a:txBody>
                  <a:tcPr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ES_tradnl" sz="1100" dirty="0">
                          <a:latin typeface="Calibri" panose="020F0502020204030204" pitchFamily="34" charset="0"/>
                          <a:cs typeface="Calibri" panose="020F0502020204030204" pitchFamily="34" charset="0"/>
                        </a:rPr>
                        <a:t>296</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s-ES_tradnl" sz="1100" dirty="0">
                          <a:solidFill>
                            <a:srgbClr val="EE4639"/>
                          </a:solidFill>
                          <a:latin typeface="Calibri" panose="020F0502020204030204" pitchFamily="34" charset="0"/>
                          <a:cs typeface="Calibri" panose="020F0502020204030204" pitchFamily="34" charset="0"/>
                        </a:rPr>
                        <a:t>18</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973351890"/>
                  </a:ext>
                </a:extLst>
              </a:tr>
              <a:tr h="282065">
                <a:tc>
                  <a:txBody>
                    <a:bodyPr/>
                    <a:lstStyle/>
                    <a:p>
                      <a:pPr algn="r"/>
                      <a:r>
                        <a:rPr lang="es-ES_tradnl" sz="1000" dirty="0">
                          <a:latin typeface="Calibri" panose="020F0502020204030204" pitchFamily="34" charset="0"/>
                          <a:cs typeface="Calibri" panose="020F0502020204030204" pitchFamily="34" charset="0"/>
                        </a:rPr>
                        <a:t>9</a:t>
                      </a:r>
                    </a:p>
                  </a:txBody>
                  <a:tcPr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ES_tradnl" sz="1100" dirty="0">
                          <a:latin typeface="Calibri" panose="020F0502020204030204" pitchFamily="34" charset="0"/>
                          <a:cs typeface="Calibri" panose="020F0502020204030204" pitchFamily="34" charset="0"/>
                        </a:rPr>
                        <a:t>309</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s-ES_tradnl" sz="1100" dirty="0">
                          <a:solidFill>
                            <a:srgbClr val="EE4639"/>
                          </a:solidFill>
                          <a:latin typeface="Calibri" panose="020F0502020204030204" pitchFamily="34" charset="0"/>
                          <a:cs typeface="Calibri" panose="020F0502020204030204" pitchFamily="34" charset="0"/>
                        </a:rPr>
                        <a:t>13</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309532042"/>
                  </a:ext>
                </a:extLst>
              </a:tr>
              <a:tr h="282065">
                <a:tc>
                  <a:txBody>
                    <a:bodyPr/>
                    <a:lstStyle/>
                    <a:p>
                      <a:pPr algn="r"/>
                      <a:r>
                        <a:rPr lang="es-ES_tradnl" sz="1000" dirty="0">
                          <a:latin typeface="Calibri" panose="020F0502020204030204" pitchFamily="34" charset="0"/>
                          <a:cs typeface="Calibri" panose="020F0502020204030204" pitchFamily="34" charset="0"/>
                        </a:rPr>
                        <a:t>10</a:t>
                      </a:r>
                    </a:p>
                  </a:txBody>
                  <a:tcPr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ES_tradnl" sz="1100" dirty="0">
                          <a:latin typeface="Calibri" panose="020F0502020204030204" pitchFamily="34" charset="0"/>
                          <a:cs typeface="Calibri" panose="020F0502020204030204" pitchFamily="34" charset="0"/>
                        </a:rPr>
                        <a:t>305</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s-ES_tradnl" sz="1100" dirty="0">
                          <a:solidFill>
                            <a:srgbClr val="EE4639"/>
                          </a:solidFill>
                          <a:latin typeface="Calibri" panose="020F0502020204030204" pitchFamily="34" charset="0"/>
                          <a:cs typeface="Calibri" panose="020F0502020204030204" pitchFamily="34" charset="0"/>
                        </a:rPr>
                        <a:t>15</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37917403"/>
                  </a:ext>
                </a:extLst>
              </a:tr>
            </a:tbl>
          </a:graphicData>
        </a:graphic>
      </p:graphicFrame>
      <p:sp>
        <p:nvSpPr>
          <p:cNvPr id="5" name="Rectángulo 4">
            <a:extLst>
              <a:ext uri="{FF2B5EF4-FFF2-40B4-BE49-F238E27FC236}">
                <a16:creationId xmlns:a16="http://schemas.microsoft.com/office/drawing/2014/main" id="{EA88AEA9-99A5-BE4B-BB73-26C22C789AF1}"/>
              </a:ext>
            </a:extLst>
          </p:cNvPr>
          <p:cNvSpPr/>
          <p:nvPr/>
        </p:nvSpPr>
        <p:spPr>
          <a:xfrm>
            <a:off x="1813483" y="1424110"/>
            <a:ext cx="296556" cy="184666"/>
          </a:xfrm>
          <a:prstGeom prst="rect">
            <a:avLst/>
          </a:prstGeom>
        </p:spPr>
        <p:txBody>
          <a:bodyPr wrap="none" lIns="0" tIns="0" rIns="0" bIns="0">
            <a:spAutoFit/>
          </a:bodyPr>
          <a:lstStyle/>
          <a:p>
            <a:pPr lvl="0" fontAlgn="auto">
              <a:spcBef>
                <a:spcPts val="0"/>
              </a:spcBef>
              <a:spcAft>
                <a:spcPts val="0"/>
              </a:spcAft>
              <a:defRPr/>
            </a:pPr>
            <a:r>
              <a:rPr lang="es-ES_tradnl" sz="1200" dirty="0">
                <a:latin typeface="Calibri" panose="020F0502020204030204" pitchFamily="34" charset="0"/>
                <a:cs typeface="Calibri" panose="020F0502020204030204" pitchFamily="34" charset="0"/>
              </a:rPr>
              <a:t>Lima</a:t>
            </a:r>
          </a:p>
        </p:txBody>
      </p:sp>
    </p:spTree>
    <p:custDataLst>
      <p:tags r:id="rId1"/>
    </p:custDataLst>
    <p:extLst>
      <p:ext uri="{BB962C8B-B14F-4D97-AF65-F5344CB8AC3E}">
        <p14:creationId xmlns:p14="http://schemas.microsoft.com/office/powerpoint/2010/main" val="606324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12291" y="921866"/>
            <a:ext cx="7943778" cy="862865"/>
          </a:xfrm>
          <a:prstGeom prst="rect">
            <a:avLst/>
          </a:prstGeom>
        </p:spPr>
        <p:txBody>
          <a:bodyPr wrap="square" lIns="0" tIns="0" rIns="0" bIns="46800">
            <a:spAutoFit/>
          </a:bodyPr>
          <a:lstStyle/>
          <a:p>
            <a:pPr>
              <a:spcAft>
                <a:spcPts val="600"/>
              </a:spcAft>
            </a:pPr>
            <a:r>
              <a:rPr lang="en-US" sz="1600" b="1" dirty="0">
                <a:latin typeface="Calibri" charset="0"/>
                <a:ea typeface="Calibri" charset="0"/>
                <a:cs typeface="Calibri" charset="0"/>
              </a:rPr>
              <a:t>DIAGRAMA DE CAUSA Y EFECTO</a:t>
            </a:r>
          </a:p>
          <a:p>
            <a:r>
              <a:rPr lang="es-ES" sz="1600" dirty="0">
                <a:latin typeface="Calibri" charset="0"/>
                <a:ea typeface="Calibri" charset="0"/>
                <a:cs typeface="Calibri" charset="0"/>
              </a:rPr>
              <a:t>identifica muchas causas posibles para un efecto o problemáticas y ordena las ideas en categorías útiles. </a:t>
            </a:r>
            <a:endParaRPr lang="es-PE" sz="1600" dirty="0">
              <a:latin typeface="Calibri" charset="0"/>
              <a:ea typeface="Calibri" charset="0"/>
              <a:cs typeface="Calibri" charset="0"/>
            </a:endParaRPr>
          </a:p>
        </p:txBody>
      </p:sp>
      <p:sp>
        <p:nvSpPr>
          <p:cNvPr id="3"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5" name="Rectángulo redondeado 4"/>
          <p:cNvSpPr/>
          <p:nvPr/>
        </p:nvSpPr>
        <p:spPr>
          <a:xfrm>
            <a:off x="2066436" y="1981011"/>
            <a:ext cx="905346" cy="280658"/>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a:latin typeface="Calibri" charset="0"/>
                <a:ea typeface="Calibri" charset="0"/>
                <a:cs typeface="Calibri" charset="0"/>
              </a:rPr>
              <a:t>Procesos</a:t>
            </a:r>
          </a:p>
        </p:txBody>
      </p:sp>
      <p:sp>
        <p:nvSpPr>
          <p:cNvPr id="6" name="Rectángulo redondeado 5"/>
          <p:cNvSpPr/>
          <p:nvPr/>
        </p:nvSpPr>
        <p:spPr>
          <a:xfrm>
            <a:off x="4095261" y="1981011"/>
            <a:ext cx="905346" cy="280658"/>
          </a:xfrm>
          <a:prstGeom prst="roundRect">
            <a:avLst/>
          </a:prstGeom>
          <a:solidFill>
            <a:srgbClr val="F0B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a:latin typeface="Calibri" charset="0"/>
                <a:ea typeface="Calibri" charset="0"/>
                <a:cs typeface="Calibri" charset="0"/>
              </a:rPr>
              <a:t>Equipos</a:t>
            </a:r>
            <a:endParaRPr lang="es-ES_tradnl" sz="1200" dirty="0">
              <a:latin typeface="Calibri" charset="0"/>
              <a:ea typeface="Calibri" charset="0"/>
              <a:cs typeface="Calibri" charset="0"/>
            </a:endParaRPr>
          </a:p>
        </p:txBody>
      </p:sp>
      <p:sp>
        <p:nvSpPr>
          <p:cNvPr id="7" name="Rectángulo redondeado 6"/>
          <p:cNvSpPr/>
          <p:nvPr/>
        </p:nvSpPr>
        <p:spPr>
          <a:xfrm>
            <a:off x="3735037" y="4878296"/>
            <a:ext cx="905346" cy="280658"/>
          </a:xfrm>
          <a:prstGeom prst="roundRect">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a:latin typeface="Calibri" charset="0"/>
                <a:ea typeface="Calibri" charset="0"/>
                <a:cs typeface="Calibri" charset="0"/>
              </a:rPr>
              <a:t>Materiales</a:t>
            </a:r>
          </a:p>
        </p:txBody>
      </p:sp>
      <p:sp>
        <p:nvSpPr>
          <p:cNvPr id="8" name="Rectángulo redondeado 7"/>
          <p:cNvSpPr/>
          <p:nvPr/>
        </p:nvSpPr>
        <p:spPr>
          <a:xfrm>
            <a:off x="2107711" y="4878296"/>
            <a:ext cx="905346" cy="280658"/>
          </a:xfrm>
          <a:prstGeom prst="round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a:latin typeface="Calibri" charset="0"/>
                <a:ea typeface="Calibri" charset="0"/>
                <a:cs typeface="Calibri" charset="0"/>
              </a:rPr>
              <a:t>Personas</a:t>
            </a:r>
          </a:p>
        </p:txBody>
      </p:sp>
      <p:sp>
        <p:nvSpPr>
          <p:cNvPr id="9" name="Rectángulo redondeado 8"/>
          <p:cNvSpPr/>
          <p:nvPr/>
        </p:nvSpPr>
        <p:spPr>
          <a:xfrm>
            <a:off x="6071352" y="3277624"/>
            <a:ext cx="1238487" cy="565714"/>
          </a:xfrm>
          <a:prstGeom prst="roundRect">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_tradnl" sz="1200" dirty="0">
                <a:latin typeface="Calibri" charset="0"/>
                <a:ea typeface="Calibri" charset="0"/>
                <a:cs typeface="Calibri" charset="0"/>
              </a:rPr>
              <a:t>[Baja calidad </a:t>
            </a:r>
            <a:br>
              <a:rPr lang="es-ES_tradnl" sz="1200" dirty="0">
                <a:latin typeface="Calibri" charset="0"/>
                <a:ea typeface="Calibri" charset="0"/>
                <a:cs typeface="Calibri" charset="0"/>
              </a:rPr>
            </a:br>
            <a:r>
              <a:rPr lang="es-ES_tradnl" sz="1200" dirty="0">
                <a:latin typeface="Calibri" charset="0"/>
                <a:ea typeface="Calibri" charset="0"/>
                <a:cs typeface="Calibri" charset="0"/>
              </a:rPr>
              <a:t>de fotocopiado]</a:t>
            </a:r>
          </a:p>
        </p:txBody>
      </p:sp>
      <p:cxnSp>
        <p:nvCxnSpPr>
          <p:cNvPr id="11" name="Conector recto de flecha 10"/>
          <p:cNvCxnSpPr/>
          <p:nvPr/>
        </p:nvCxnSpPr>
        <p:spPr>
          <a:xfrm>
            <a:off x="2909288" y="3538538"/>
            <a:ext cx="315753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4462039" y="2261669"/>
            <a:ext cx="754017" cy="12746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4688751" y="2642386"/>
            <a:ext cx="7668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ector recto 19"/>
          <p:cNvCxnSpPr/>
          <p:nvPr/>
        </p:nvCxnSpPr>
        <p:spPr>
          <a:xfrm>
            <a:off x="4882426" y="2975761"/>
            <a:ext cx="7668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ector recto 20"/>
          <p:cNvCxnSpPr/>
          <p:nvPr/>
        </p:nvCxnSpPr>
        <p:spPr>
          <a:xfrm>
            <a:off x="5070457" y="3305961"/>
            <a:ext cx="7668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uadroTexto 21"/>
          <p:cNvSpPr txBox="1"/>
          <p:nvPr/>
        </p:nvSpPr>
        <p:spPr>
          <a:xfrm>
            <a:off x="4743194" y="2462583"/>
            <a:ext cx="573212"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Causa</a:t>
            </a:r>
          </a:p>
        </p:txBody>
      </p:sp>
      <p:sp>
        <p:nvSpPr>
          <p:cNvPr id="23" name="CuadroTexto 22"/>
          <p:cNvSpPr txBox="1"/>
          <p:nvPr/>
        </p:nvSpPr>
        <p:spPr>
          <a:xfrm>
            <a:off x="4922800" y="2796959"/>
            <a:ext cx="573212"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Causa</a:t>
            </a:r>
          </a:p>
        </p:txBody>
      </p:sp>
      <p:sp>
        <p:nvSpPr>
          <p:cNvPr id="25" name="CuadroTexto 24"/>
          <p:cNvSpPr txBox="1"/>
          <p:nvPr/>
        </p:nvSpPr>
        <p:spPr>
          <a:xfrm>
            <a:off x="5126638" y="3122045"/>
            <a:ext cx="573212"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Causa</a:t>
            </a:r>
          </a:p>
        </p:txBody>
      </p:sp>
      <p:cxnSp>
        <p:nvCxnSpPr>
          <p:cNvPr id="26" name="Conector recto 25"/>
          <p:cNvCxnSpPr>
            <a:stCxn id="5" idx="2"/>
          </p:cNvCxnSpPr>
          <p:nvPr/>
        </p:nvCxnSpPr>
        <p:spPr>
          <a:xfrm>
            <a:off x="2519109" y="2261669"/>
            <a:ext cx="954116" cy="12746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ector recto 26"/>
          <p:cNvCxnSpPr/>
          <p:nvPr/>
        </p:nvCxnSpPr>
        <p:spPr>
          <a:xfrm>
            <a:off x="2802490" y="2642386"/>
            <a:ext cx="7668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ector recto 27"/>
          <p:cNvCxnSpPr/>
          <p:nvPr/>
        </p:nvCxnSpPr>
        <p:spPr>
          <a:xfrm>
            <a:off x="3045156" y="2975761"/>
            <a:ext cx="7668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ector recto 28"/>
          <p:cNvCxnSpPr/>
          <p:nvPr/>
        </p:nvCxnSpPr>
        <p:spPr>
          <a:xfrm>
            <a:off x="3301651" y="3305961"/>
            <a:ext cx="7668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CuadroTexto 29"/>
          <p:cNvSpPr txBox="1"/>
          <p:nvPr/>
        </p:nvSpPr>
        <p:spPr>
          <a:xfrm>
            <a:off x="2855387" y="2452759"/>
            <a:ext cx="573212"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Causa</a:t>
            </a:r>
          </a:p>
        </p:txBody>
      </p:sp>
      <p:sp>
        <p:nvSpPr>
          <p:cNvPr id="31" name="CuadroTexto 30"/>
          <p:cNvSpPr txBox="1"/>
          <p:nvPr/>
        </p:nvSpPr>
        <p:spPr>
          <a:xfrm>
            <a:off x="3099183" y="2800134"/>
            <a:ext cx="573212"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Causa</a:t>
            </a:r>
          </a:p>
        </p:txBody>
      </p:sp>
      <p:sp>
        <p:nvSpPr>
          <p:cNvPr id="32" name="CuadroTexto 31"/>
          <p:cNvSpPr txBox="1"/>
          <p:nvPr/>
        </p:nvSpPr>
        <p:spPr>
          <a:xfrm>
            <a:off x="3305529" y="3122045"/>
            <a:ext cx="573212"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Causa</a:t>
            </a:r>
          </a:p>
        </p:txBody>
      </p:sp>
      <p:cxnSp>
        <p:nvCxnSpPr>
          <p:cNvPr id="34" name="Conector recto 33"/>
          <p:cNvCxnSpPr/>
          <p:nvPr/>
        </p:nvCxnSpPr>
        <p:spPr>
          <a:xfrm flipV="1">
            <a:off x="2272877" y="3542690"/>
            <a:ext cx="1029717" cy="1335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ector recto 37"/>
          <p:cNvCxnSpPr/>
          <p:nvPr/>
        </p:nvCxnSpPr>
        <p:spPr>
          <a:xfrm>
            <a:off x="3108506" y="3798086"/>
            <a:ext cx="7668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ector recto 38"/>
          <p:cNvCxnSpPr/>
          <p:nvPr/>
        </p:nvCxnSpPr>
        <p:spPr>
          <a:xfrm>
            <a:off x="2834966" y="4137811"/>
            <a:ext cx="7668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ector recto 39"/>
          <p:cNvCxnSpPr/>
          <p:nvPr/>
        </p:nvCxnSpPr>
        <p:spPr>
          <a:xfrm>
            <a:off x="2599009" y="4452136"/>
            <a:ext cx="7668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V="1">
            <a:off x="3872249" y="3534387"/>
            <a:ext cx="1027625" cy="13439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1"/>
          <p:cNvCxnSpPr/>
          <p:nvPr/>
        </p:nvCxnSpPr>
        <p:spPr>
          <a:xfrm>
            <a:off x="4701943" y="3798086"/>
            <a:ext cx="7668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ector recto 42"/>
          <p:cNvCxnSpPr/>
          <p:nvPr/>
        </p:nvCxnSpPr>
        <p:spPr>
          <a:xfrm>
            <a:off x="4428038" y="4137811"/>
            <a:ext cx="7668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ector recto 43"/>
          <p:cNvCxnSpPr/>
          <p:nvPr/>
        </p:nvCxnSpPr>
        <p:spPr>
          <a:xfrm>
            <a:off x="4187710" y="4452136"/>
            <a:ext cx="7668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CuadroTexto 44"/>
          <p:cNvSpPr txBox="1"/>
          <p:nvPr/>
        </p:nvSpPr>
        <p:spPr>
          <a:xfrm>
            <a:off x="3240660" y="3620304"/>
            <a:ext cx="573212"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Causa</a:t>
            </a:r>
          </a:p>
        </p:txBody>
      </p:sp>
      <p:sp>
        <p:nvSpPr>
          <p:cNvPr id="46" name="CuadroTexto 45"/>
          <p:cNvSpPr txBox="1"/>
          <p:nvPr/>
        </p:nvSpPr>
        <p:spPr>
          <a:xfrm>
            <a:off x="2977750" y="3963306"/>
            <a:ext cx="573212"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Causa</a:t>
            </a:r>
          </a:p>
        </p:txBody>
      </p:sp>
      <p:sp>
        <p:nvSpPr>
          <p:cNvPr id="47" name="CuadroTexto 46"/>
          <p:cNvSpPr txBox="1"/>
          <p:nvPr/>
        </p:nvSpPr>
        <p:spPr>
          <a:xfrm>
            <a:off x="2767826" y="4275013"/>
            <a:ext cx="573212"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Causa</a:t>
            </a:r>
          </a:p>
        </p:txBody>
      </p:sp>
      <p:sp>
        <p:nvSpPr>
          <p:cNvPr id="48" name="CuadroTexto 47"/>
          <p:cNvSpPr txBox="1"/>
          <p:nvPr/>
        </p:nvSpPr>
        <p:spPr>
          <a:xfrm>
            <a:off x="4402145" y="4279093"/>
            <a:ext cx="573212"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Causa</a:t>
            </a:r>
          </a:p>
        </p:txBody>
      </p:sp>
      <p:sp>
        <p:nvSpPr>
          <p:cNvPr id="49" name="CuadroTexto 48"/>
          <p:cNvSpPr txBox="1"/>
          <p:nvPr/>
        </p:nvSpPr>
        <p:spPr>
          <a:xfrm>
            <a:off x="4575443" y="3962499"/>
            <a:ext cx="573212"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Causa</a:t>
            </a:r>
          </a:p>
        </p:txBody>
      </p:sp>
      <p:sp>
        <p:nvSpPr>
          <p:cNvPr id="50" name="CuadroTexto 49"/>
          <p:cNvSpPr txBox="1"/>
          <p:nvPr/>
        </p:nvSpPr>
        <p:spPr>
          <a:xfrm>
            <a:off x="4808306" y="3626648"/>
            <a:ext cx="573212"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Causa</a:t>
            </a:r>
          </a:p>
        </p:txBody>
      </p:sp>
      <p:sp>
        <p:nvSpPr>
          <p:cNvPr id="54" name="Rectángulo redondeado 53"/>
          <p:cNvSpPr/>
          <p:nvPr/>
        </p:nvSpPr>
        <p:spPr>
          <a:xfrm>
            <a:off x="5649313" y="4062556"/>
            <a:ext cx="2013128" cy="343558"/>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_tradnl" sz="1200" dirty="0">
                <a:solidFill>
                  <a:schemeClr val="tx1"/>
                </a:solidFill>
                <a:latin typeface="Calibri" charset="0"/>
                <a:ea typeface="Calibri" charset="0"/>
                <a:cs typeface="Calibri" charset="0"/>
              </a:rPr>
              <a:t>Empresa</a:t>
            </a:r>
            <a:r>
              <a:rPr lang="es-ES_tradnl" sz="1200">
                <a:solidFill>
                  <a:schemeClr val="tx1"/>
                </a:solidFill>
                <a:latin typeface="Calibri" charset="0"/>
                <a:ea typeface="Calibri" charset="0"/>
                <a:cs typeface="Calibri" charset="0"/>
              </a:rPr>
              <a:t>: </a:t>
            </a:r>
            <a:r>
              <a:rPr lang="en-US" sz="1200" dirty="0">
                <a:solidFill>
                  <a:schemeClr val="tx1"/>
                </a:solidFill>
                <a:latin typeface="Calibri" charset="0"/>
                <a:ea typeface="Calibri" charset="0"/>
                <a:cs typeface="Calibri" charset="0"/>
              </a:rPr>
              <a:t>Best quality </a:t>
            </a:r>
            <a:r>
              <a:rPr lang="es-ES_tradnl" sz="1200" dirty="0">
                <a:solidFill>
                  <a:schemeClr val="tx1"/>
                </a:solidFill>
                <a:latin typeface="Calibri" charset="0"/>
                <a:ea typeface="Calibri" charset="0"/>
                <a:cs typeface="Calibri" charset="0"/>
              </a:rPr>
              <a:t>copias</a:t>
            </a:r>
          </a:p>
        </p:txBody>
      </p:sp>
    </p:spTree>
    <p:extLst>
      <p:ext uri="{BB962C8B-B14F-4D97-AF65-F5344CB8AC3E}">
        <p14:creationId xmlns:p14="http://schemas.microsoft.com/office/powerpoint/2010/main" val="693986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495300" y="810908"/>
            <a:ext cx="6855760" cy="246221"/>
          </a:xfrm>
          <a:prstGeom prst="rect">
            <a:avLst/>
          </a:prstGeom>
        </p:spPr>
        <p:txBody>
          <a:bodyPr vert="horz" wrap="square" lIns="0" tIns="0" rIns="0" bIns="0" rtlCol="0">
            <a:spAutoFit/>
          </a:bodyPr>
          <a:lstStyle/>
          <a:p>
            <a:pPr marL="457200">
              <a:spcAft>
                <a:spcPts val="1000"/>
              </a:spcAft>
            </a:pPr>
            <a:endParaRPr lang="es-PE" sz="1600" dirty="0">
              <a:latin typeface="Calibri" panose="020F0502020204030204" pitchFamily="34" charset="0"/>
              <a:ea typeface="Times New Roman" panose="02020603050405020304" pitchFamily="18" charset="0"/>
              <a:cs typeface="Times New Roman" panose="02020603050405020304" pitchFamily="18" charset="0"/>
            </a:endParaRPr>
          </a:p>
        </p:txBody>
      </p:sp>
      <p:grpSp>
        <p:nvGrpSpPr>
          <p:cNvPr id="2" name="Agrupar 1"/>
          <p:cNvGrpSpPr/>
          <p:nvPr/>
        </p:nvGrpSpPr>
        <p:grpSpPr>
          <a:xfrm>
            <a:off x="834204" y="1874214"/>
            <a:ext cx="7116818" cy="2401176"/>
            <a:chOff x="263470" y="2879441"/>
            <a:chExt cx="8404280" cy="2835559"/>
          </a:xfrm>
        </p:grpSpPr>
        <p:pic>
          <p:nvPicPr>
            <p:cNvPr id="6" name="Imagen 5"/>
            <p:cNvPicPr>
              <a:picLocks noChangeAspect="1"/>
            </p:cNvPicPr>
            <p:nvPr/>
          </p:nvPicPr>
          <p:blipFill>
            <a:blip r:embed="rId4" cstate="print"/>
            <a:stretch>
              <a:fillRect/>
            </a:stretch>
          </p:blipFill>
          <p:spPr>
            <a:xfrm>
              <a:off x="263470" y="2879441"/>
              <a:ext cx="2668688" cy="2835559"/>
            </a:xfrm>
            <a:prstGeom prst="rect">
              <a:avLst/>
            </a:prstGeom>
          </p:spPr>
        </p:pic>
        <p:pic>
          <p:nvPicPr>
            <p:cNvPr id="9" name="Imagen 8"/>
            <p:cNvPicPr>
              <a:picLocks noChangeAspect="1"/>
            </p:cNvPicPr>
            <p:nvPr/>
          </p:nvPicPr>
          <p:blipFill rotWithShape="1">
            <a:blip r:embed="rId5" cstate="print"/>
            <a:srcRect l="5149"/>
            <a:stretch/>
          </p:blipFill>
          <p:spPr>
            <a:xfrm>
              <a:off x="6041544" y="2879441"/>
              <a:ext cx="2626206" cy="2835559"/>
            </a:xfrm>
            <a:prstGeom prst="rect">
              <a:avLst/>
            </a:prstGeom>
          </p:spPr>
        </p:pic>
        <p:pic>
          <p:nvPicPr>
            <p:cNvPr id="11" name="Imagen 10"/>
            <p:cNvPicPr>
              <a:picLocks noChangeAspect="1"/>
            </p:cNvPicPr>
            <p:nvPr/>
          </p:nvPicPr>
          <p:blipFill rotWithShape="1">
            <a:blip r:embed="rId6" cstate="print"/>
            <a:srcRect l="6388"/>
            <a:stretch/>
          </p:blipFill>
          <p:spPr>
            <a:xfrm>
              <a:off x="3156401" y="2879441"/>
              <a:ext cx="2732437" cy="2835559"/>
            </a:xfrm>
            <a:prstGeom prst="rect">
              <a:avLst/>
            </a:prstGeom>
          </p:spPr>
        </p:pic>
      </p:grpSp>
      <p:sp>
        <p:nvSpPr>
          <p:cNvPr id="8"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10" name="object 7"/>
          <p:cNvSpPr txBox="1"/>
          <p:nvPr/>
        </p:nvSpPr>
        <p:spPr>
          <a:xfrm>
            <a:off x="512291" y="927016"/>
            <a:ext cx="8172452" cy="246221"/>
          </a:xfrm>
          <a:prstGeom prst="rect">
            <a:avLst/>
          </a:prstGeom>
        </p:spPr>
        <p:txBody>
          <a:bodyPr vert="horz" wrap="square" lIns="0" tIns="0" rIns="0" bIns="0" rtlCol="0">
            <a:spAutoFit/>
          </a:bodyPr>
          <a:lstStyle/>
          <a:p>
            <a:pPr marL="223838" indent="-223838">
              <a:spcAft>
                <a:spcPts val="600"/>
              </a:spcAft>
              <a:buFont typeface="+mj-lt"/>
              <a:buAutoNum type="arabicPeriod" startAt="7"/>
            </a:pPr>
            <a:r>
              <a:rPr lang="en-US" sz="1600" b="1" dirty="0">
                <a:solidFill>
                  <a:srgbClr val="714FA0"/>
                </a:solidFill>
                <a:latin typeface="Calibri" charset="0"/>
                <a:ea typeface="Calibri" charset="0"/>
                <a:cs typeface="Calibri" charset="0"/>
              </a:rPr>
              <a:t>DIAGRAMA </a:t>
            </a:r>
            <a:r>
              <a:rPr lang="en-US" sz="1600" b="1">
                <a:solidFill>
                  <a:srgbClr val="714FA0"/>
                </a:solidFill>
                <a:latin typeface="Calibri" charset="0"/>
                <a:ea typeface="Calibri" charset="0"/>
                <a:cs typeface="Calibri" charset="0"/>
              </a:rPr>
              <a:t>DE ESTRATIFICACIÓN</a:t>
            </a:r>
            <a:endParaRPr lang="es-PE" sz="1600" dirty="0">
              <a:latin typeface="Calibri" charset="0"/>
              <a:ea typeface="Calibri" charset="0"/>
              <a:cs typeface="Calibri" charset="0"/>
            </a:endParaRPr>
          </a:p>
        </p:txBody>
      </p:sp>
    </p:spTree>
    <p:custDataLst>
      <p:tags r:id="rId1"/>
    </p:custDataLst>
    <p:extLst>
      <p:ext uri="{BB962C8B-B14F-4D97-AF65-F5344CB8AC3E}">
        <p14:creationId xmlns:p14="http://schemas.microsoft.com/office/powerpoint/2010/main" val="1049846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4" cstate="print"/>
          <a:stretch>
            <a:fillRect/>
          </a:stretch>
        </p:blipFill>
        <p:spPr>
          <a:xfrm>
            <a:off x="2493166" y="1266756"/>
            <a:ext cx="4968552" cy="4135480"/>
          </a:xfrm>
          <a:prstGeom prst="rect">
            <a:avLst/>
          </a:prstGeom>
        </p:spPr>
      </p:pic>
      <p:sp>
        <p:nvSpPr>
          <p:cNvPr id="36" name="Rectángulo 35"/>
          <p:cNvSpPr/>
          <p:nvPr/>
        </p:nvSpPr>
        <p:spPr>
          <a:xfrm>
            <a:off x="3174264" y="1604656"/>
            <a:ext cx="3982994" cy="3101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object 7"/>
          <p:cNvSpPr txBox="1"/>
          <p:nvPr/>
        </p:nvSpPr>
        <p:spPr>
          <a:xfrm>
            <a:off x="495300" y="810908"/>
            <a:ext cx="6855760" cy="246221"/>
          </a:xfrm>
          <a:prstGeom prst="rect">
            <a:avLst/>
          </a:prstGeom>
        </p:spPr>
        <p:txBody>
          <a:bodyPr vert="horz" wrap="square" lIns="0" tIns="0" rIns="0" bIns="0" rtlCol="0">
            <a:spAutoFit/>
          </a:bodyPr>
          <a:lstStyle/>
          <a:p>
            <a:pPr marL="457200">
              <a:spcAft>
                <a:spcPts val="1000"/>
              </a:spcAft>
            </a:pPr>
            <a:endParaRPr lang="es-PE" sz="1600" dirty="0">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0" name="Imagen 9"/>
          <p:cNvPicPr>
            <a:picLocks noChangeAspect="1"/>
          </p:cNvPicPr>
          <p:nvPr/>
        </p:nvPicPr>
        <p:blipFill>
          <a:blip r:embed="rId5" cstate="print"/>
          <a:stretch>
            <a:fillRect/>
          </a:stretch>
        </p:blipFill>
        <p:spPr>
          <a:xfrm>
            <a:off x="587748" y="3661986"/>
            <a:ext cx="1905418" cy="558938"/>
          </a:xfrm>
          <a:prstGeom prst="rect">
            <a:avLst/>
          </a:prstGeom>
        </p:spPr>
      </p:pic>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11" name="object 7"/>
          <p:cNvSpPr txBox="1"/>
          <p:nvPr/>
        </p:nvSpPr>
        <p:spPr>
          <a:xfrm>
            <a:off x="512291" y="927016"/>
            <a:ext cx="8172452" cy="246221"/>
          </a:xfrm>
          <a:prstGeom prst="rect">
            <a:avLst/>
          </a:prstGeom>
        </p:spPr>
        <p:txBody>
          <a:bodyPr vert="horz" wrap="square" lIns="0" tIns="0" rIns="0" bIns="0" rtlCol="0">
            <a:spAutoFit/>
          </a:bodyPr>
          <a:lstStyle/>
          <a:p>
            <a:pPr marL="223838" indent="-223838">
              <a:spcAft>
                <a:spcPts val="600"/>
              </a:spcAft>
              <a:buFont typeface="+mj-lt"/>
              <a:buAutoNum type="arabicPeriod" startAt="7"/>
            </a:pPr>
            <a:r>
              <a:rPr lang="en-US" sz="1600" b="1" dirty="0">
                <a:solidFill>
                  <a:srgbClr val="714FA0"/>
                </a:solidFill>
                <a:latin typeface="Calibri" charset="0"/>
                <a:ea typeface="Calibri" charset="0"/>
                <a:cs typeface="Calibri" charset="0"/>
              </a:rPr>
              <a:t>DIAGRAMA DE ESTRATIFICACIÓN</a:t>
            </a:r>
            <a:endParaRPr lang="es-PE" sz="1600" dirty="0">
              <a:latin typeface="Calibri" charset="0"/>
              <a:ea typeface="Calibri" charset="0"/>
              <a:cs typeface="Calibri" charset="0"/>
            </a:endParaRPr>
          </a:p>
        </p:txBody>
      </p:sp>
      <p:sp>
        <p:nvSpPr>
          <p:cNvPr id="2" name="Elipse 1"/>
          <p:cNvSpPr/>
          <p:nvPr/>
        </p:nvSpPr>
        <p:spPr>
          <a:xfrm>
            <a:off x="3873967" y="1844675"/>
            <a:ext cx="98425" cy="98425"/>
          </a:xfrm>
          <a:prstGeom prst="ellipse">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 name="Elipse 8"/>
          <p:cNvSpPr/>
          <p:nvPr/>
        </p:nvSpPr>
        <p:spPr>
          <a:xfrm>
            <a:off x="3833160" y="2051050"/>
            <a:ext cx="98425" cy="98425"/>
          </a:xfrm>
          <a:prstGeom prst="ellipse">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2" name="Elipse 11"/>
          <p:cNvSpPr/>
          <p:nvPr/>
        </p:nvSpPr>
        <p:spPr>
          <a:xfrm>
            <a:off x="3772834" y="2269974"/>
            <a:ext cx="98425" cy="98425"/>
          </a:xfrm>
          <a:prstGeom prst="ellipse">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3" name="Elipse 12"/>
          <p:cNvSpPr/>
          <p:nvPr/>
        </p:nvSpPr>
        <p:spPr>
          <a:xfrm>
            <a:off x="3846795" y="2269974"/>
            <a:ext cx="98425" cy="98425"/>
          </a:xfrm>
          <a:prstGeom prst="ellipse">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 name="Elipse 13"/>
          <p:cNvSpPr/>
          <p:nvPr/>
        </p:nvSpPr>
        <p:spPr>
          <a:xfrm>
            <a:off x="3913001" y="2269974"/>
            <a:ext cx="98425" cy="98425"/>
          </a:xfrm>
          <a:prstGeom prst="ellipse">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 name="Elipse 14"/>
          <p:cNvSpPr/>
          <p:nvPr/>
        </p:nvSpPr>
        <p:spPr>
          <a:xfrm>
            <a:off x="3904227" y="2478156"/>
            <a:ext cx="98425" cy="98425"/>
          </a:xfrm>
          <a:prstGeom prst="ellipse">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 name="Elipse 15"/>
          <p:cNvSpPr/>
          <p:nvPr/>
        </p:nvSpPr>
        <p:spPr>
          <a:xfrm>
            <a:off x="3931585" y="2695273"/>
            <a:ext cx="98425" cy="98425"/>
          </a:xfrm>
          <a:prstGeom prst="ellipse">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 name="Elipse 16"/>
          <p:cNvSpPr/>
          <p:nvPr/>
        </p:nvSpPr>
        <p:spPr>
          <a:xfrm>
            <a:off x="3944381" y="2884556"/>
            <a:ext cx="98425" cy="98425"/>
          </a:xfrm>
          <a:prstGeom prst="ellipse">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 name="Elipse 17"/>
          <p:cNvSpPr/>
          <p:nvPr/>
        </p:nvSpPr>
        <p:spPr>
          <a:xfrm>
            <a:off x="3912729" y="3115137"/>
            <a:ext cx="98425" cy="98425"/>
          </a:xfrm>
          <a:prstGeom prst="ellipse">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9" name="Rombo 18"/>
          <p:cNvSpPr/>
          <p:nvPr/>
        </p:nvSpPr>
        <p:spPr>
          <a:xfrm>
            <a:off x="5979523" y="3539254"/>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0" name="Rombo 19"/>
          <p:cNvSpPr/>
          <p:nvPr/>
        </p:nvSpPr>
        <p:spPr>
          <a:xfrm>
            <a:off x="6090648" y="3539254"/>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1" name="Rombo 20"/>
          <p:cNvSpPr/>
          <p:nvPr/>
        </p:nvSpPr>
        <p:spPr>
          <a:xfrm>
            <a:off x="6128748" y="3736104"/>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2" name="Rombo 21"/>
          <p:cNvSpPr/>
          <p:nvPr/>
        </p:nvSpPr>
        <p:spPr>
          <a:xfrm>
            <a:off x="6174938" y="4163526"/>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3" name="Rombo 22"/>
          <p:cNvSpPr/>
          <p:nvPr/>
        </p:nvSpPr>
        <p:spPr>
          <a:xfrm>
            <a:off x="6148045" y="4372320"/>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4" name="Rombo 23"/>
          <p:cNvSpPr/>
          <p:nvPr/>
        </p:nvSpPr>
        <p:spPr>
          <a:xfrm>
            <a:off x="6127066" y="4590948"/>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5" name="Rombo 24"/>
          <p:cNvSpPr/>
          <p:nvPr/>
        </p:nvSpPr>
        <p:spPr>
          <a:xfrm>
            <a:off x="6205442" y="4590948"/>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6" name="Rombo 25"/>
          <p:cNvSpPr/>
          <p:nvPr/>
        </p:nvSpPr>
        <p:spPr>
          <a:xfrm>
            <a:off x="6288298" y="4590948"/>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7" name="Rombo 26"/>
          <p:cNvSpPr/>
          <p:nvPr/>
        </p:nvSpPr>
        <p:spPr>
          <a:xfrm>
            <a:off x="5922125" y="4372465"/>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8" name="Rombo 27"/>
          <p:cNvSpPr/>
          <p:nvPr/>
        </p:nvSpPr>
        <p:spPr>
          <a:xfrm>
            <a:off x="5864728" y="4173643"/>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 name="Rectángulo 2"/>
          <p:cNvSpPr/>
          <p:nvPr/>
        </p:nvSpPr>
        <p:spPr>
          <a:xfrm>
            <a:off x="6610350" y="3736104"/>
            <a:ext cx="114795" cy="114795"/>
          </a:xfrm>
          <a:prstGeom prst="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9" name="Rectángulo 28"/>
          <p:cNvSpPr/>
          <p:nvPr/>
        </p:nvSpPr>
        <p:spPr>
          <a:xfrm>
            <a:off x="6795233" y="3941455"/>
            <a:ext cx="116742" cy="114795"/>
          </a:xfrm>
          <a:prstGeom prst="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0" name="Rectángulo 29"/>
          <p:cNvSpPr/>
          <p:nvPr/>
        </p:nvSpPr>
        <p:spPr>
          <a:xfrm>
            <a:off x="6763482" y="4163526"/>
            <a:ext cx="259617" cy="114795"/>
          </a:xfrm>
          <a:prstGeom prst="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2" name="Rectángulo 31"/>
          <p:cNvSpPr/>
          <p:nvPr/>
        </p:nvSpPr>
        <p:spPr>
          <a:xfrm>
            <a:off x="6527800" y="4163525"/>
            <a:ext cx="114795" cy="114795"/>
          </a:xfrm>
          <a:prstGeom prst="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3" name="Rectángulo 32"/>
          <p:cNvSpPr/>
          <p:nvPr/>
        </p:nvSpPr>
        <p:spPr>
          <a:xfrm>
            <a:off x="6605825" y="4372319"/>
            <a:ext cx="114795" cy="114795"/>
          </a:xfrm>
          <a:prstGeom prst="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4" name="Rectángulo 33"/>
          <p:cNvSpPr/>
          <p:nvPr/>
        </p:nvSpPr>
        <p:spPr>
          <a:xfrm>
            <a:off x="6853604" y="4372319"/>
            <a:ext cx="114795" cy="114795"/>
          </a:xfrm>
          <a:prstGeom prst="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5" name="Rectángulo 34"/>
          <p:cNvSpPr/>
          <p:nvPr/>
        </p:nvSpPr>
        <p:spPr>
          <a:xfrm>
            <a:off x="6723795" y="4580451"/>
            <a:ext cx="114795" cy="114795"/>
          </a:xfrm>
          <a:prstGeom prst="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Tree>
    <p:custDataLst>
      <p:tags r:id="rId1"/>
    </p:custDataLst>
    <p:extLst>
      <p:ext uri="{BB962C8B-B14F-4D97-AF65-F5344CB8AC3E}">
        <p14:creationId xmlns:p14="http://schemas.microsoft.com/office/powerpoint/2010/main" val="1634999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495300" y="810908"/>
            <a:ext cx="6855760" cy="246221"/>
          </a:xfrm>
          <a:prstGeom prst="rect">
            <a:avLst/>
          </a:prstGeom>
        </p:spPr>
        <p:txBody>
          <a:bodyPr vert="horz" wrap="square" lIns="0" tIns="0" rIns="0" bIns="0" rtlCol="0">
            <a:spAutoFit/>
          </a:bodyPr>
          <a:lstStyle/>
          <a:p>
            <a:pPr marL="457200">
              <a:spcAft>
                <a:spcPts val="1000"/>
              </a:spcAft>
            </a:pPr>
            <a:endParaRPr lang="es-PE" sz="16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object 7"/>
          <p:cNvSpPr txBox="1"/>
          <p:nvPr/>
        </p:nvSpPr>
        <p:spPr>
          <a:xfrm>
            <a:off x="512291" y="927016"/>
            <a:ext cx="8172452" cy="1554272"/>
          </a:xfrm>
          <a:prstGeom prst="rect">
            <a:avLst/>
          </a:prstGeom>
        </p:spPr>
        <p:txBody>
          <a:bodyPr vert="horz" wrap="square" lIns="0" tIns="0" rIns="0" bIns="0" rtlCol="0">
            <a:spAutoFit/>
          </a:bodyPr>
          <a:lstStyle/>
          <a:p>
            <a:pPr marL="223838" indent="-223838">
              <a:spcAft>
                <a:spcPts val="600"/>
              </a:spcAft>
              <a:buFont typeface="+mj-lt"/>
              <a:buAutoNum type="arabicPeriod" startAt="7"/>
            </a:pPr>
            <a:r>
              <a:rPr lang="en-US" sz="1600" b="1" dirty="0">
                <a:solidFill>
                  <a:srgbClr val="714FA0"/>
                </a:solidFill>
                <a:latin typeface="Calibri" charset="0"/>
                <a:ea typeface="Calibri" charset="0"/>
                <a:cs typeface="Calibri" charset="0"/>
              </a:rPr>
              <a:t>DIAGRAMA DE ESTRATIFICACIÓN</a:t>
            </a:r>
          </a:p>
          <a:p>
            <a:pPr marL="404813" indent="-180975">
              <a:spcAft>
                <a:spcPts val="0"/>
              </a:spcAft>
              <a:buFont typeface="Arial" charset="0"/>
              <a:buChar char="•"/>
            </a:pPr>
            <a:r>
              <a:rPr lang="es-PE" sz="1600" dirty="0">
                <a:latin typeface="Calibri" charset="0"/>
                <a:ea typeface="Calibri" charset="0"/>
                <a:cs typeface="Calibri" charset="0"/>
              </a:rPr>
              <a:t>Los Diagramas de Estratificación se utilizan para determinar si una salida (y) se estratifica de acuerdo con una categoría relacionada a la salida. Si los datos son estratificados, los puntos trazados exhiben patrones únicos asociados a la categoría.</a:t>
            </a:r>
          </a:p>
          <a:p>
            <a:pPr marL="404813" indent="-180975">
              <a:spcAft>
                <a:spcPts val="0"/>
              </a:spcAft>
              <a:buFont typeface="Arial" charset="0"/>
              <a:buChar char="•"/>
            </a:pPr>
            <a:endParaRPr lang="es-PE" sz="1600" dirty="0">
              <a:latin typeface="Calibri" charset="0"/>
              <a:ea typeface="Calibri" charset="0"/>
              <a:cs typeface="Calibri" charset="0"/>
            </a:endParaRPr>
          </a:p>
          <a:p>
            <a:pPr marL="404813" indent="-180975">
              <a:spcAft>
                <a:spcPts val="0"/>
              </a:spcAft>
              <a:buFont typeface="Arial" charset="0"/>
              <a:buChar char="•"/>
            </a:pPr>
            <a:r>
              <a:rPr lang="es-PE" sz="1600" dirty="0">
                <a:latin typeface="Calibri" charset="0"/>
                <a:ea typeface="Calibri" charset="0"/>
                <a:cs typeface="Calibri" charset="0"/>
              </a:rPr>
              <a:t>Estos son ejemplos de diferentes fuentes que podrían requerir que la data sea estratificada:</a:t>
            </a:r>
          </a:p>
        </p:txBody>
      </p:sp>
      <p:sp>
        <p:nvSpPr>
          <p:cNvPr id="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grpSp>
        <p:nvGrpSpPr>
          <p:cNvPr id="4" name="Grupo 3">
            <a:extLst>
              <a:ext uri="{FF2B5EF4-FFF2-40B4-BE49-F238E27FC236}">
                <a16:creationId xmlns:a16="http://schemas.microsoft.com/office/drawing/2014/main" id="{DEE07CB9-C0F5-7A40-AABC-9DAE06E6084A}"/>
              </a:ext>
            </a:extLst>
          </p:cNvPr>
          <p:cNvGrpSpPr/>
          <p:nvPr/>
        </p:nvGrpSpPr>
        <p:grpSpPr>
          <a:xfrm>
            <a:off x="823771" y="2642056"/>
            <a:ext cx="4477362" cy="2371046"/>
            <a:chOff x="823771" y="2642056"/>
            <a:chExt cx="4477362" cy="2371046"/>
          </a:xfrm>
        </p:grpSpPr>
        <p:sp>
          <p:nvSpPr>
            <p:cNvPr id="8" name="Rectángulo 7">
              <a:extLst>
                <a:ext uri="{FF2B5EF4-FFF2-40B4-BE49-F238E27FC236}">
                  <a16:creationId xmlns:a16="http://schemas.microsoft.com/office/drawing/2014/main" id="{65B2EA47-6A21-994F-B1EF-C265DDFD7088}"/>
                </a:ext>
              </a:extLst>
            </p:cNvPr>
            <p:cNvSpPr/>
            <p:nvPr/>
          </p:nvSpPr>
          <p:spPr>
            <a:xfrm>
              <a:off x="1114514" y="2642056"/>
              <a:ext cx="4186619" cy="215444"/>
            </a:xfrm>
            <a:prstGeom prst="rect">
              <a:avLst/>
            </a:prstGeom>
          </p:spPr>
          <p:txBody>
            <a:bodyPr wrap="square" lIns="0" tIns="0" rIns="0" bIns="0">
              <a:spAutoFit/>
            </a:bodyPr>
            <a:lstStyle/>
            <a:p>
              <a:pPr marL="7938">
                <a:spcAft>
                  <a:spcPts val="0"/>
                </a:spcAft>
              </a:pPr>
              <a:r>
                <a:rPr lang="es-PE" sz="1400" dirty="0">
                  <a:latin typeface="Calibri" charset="0"/>
                  <a:ea typeface="Calibri" charset="0"/>
                  <a:cs typeface="Calibri" charset="0"/>
                </a:rPr>
                <a:t>Equipos</a:t>
              </a:r>
            </a:p>
          </p:txBody>
        </p:sp>
        <p:cxnSp>
          <p:nvCxnSpPr>
            <p:cNvPr id="9" name="Conector recto 8">
              <a:extLst>
                <a:ext uri="{FF2B5EF4-FFF2-40B4-BE49-F238E27FC236}">
                  <a16:creationId xmlns:a16="http://schemas.microsoft.com/office/drawing/2014/main" id="{01AEF4D0-33C9-6B4E-B889-7FCAF7AA08E2}"/>
                </a:ext>
              </a:extLst>
            </p:cNvPr>
            <p:cNvCxnSpPr>
              <a:cxnSpLocks/>
            </p:cNvCxnSpPr>
            <p:nvPr/>
          </p:nvCxnSpPr>
          <p:spPr>
            <a:xfrm>
              <a:off x="900113" y="2841102"/>
              <a:ext cx="0" cy="143126"/>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
          <p:nvSpPr>
            <p:cNvPr id="10" name="Más 9">
              <a:extLst>
                <a:ext uri="{FF2B5EF4-FFF2-40B4-BE49-F238E27FC236}">
                  <a16:creationId xmlns:a16="http://schemas.microsoft.com/office/drawing/2014/main" id="{DEF029E8-A416-1348-AF27-F7236E1F2249}"/>
                </a:ext>
              </a:extLst>
            </p:cNvPr>
            <p:cNvSpPr/>
            <p:nvPr/>
          </p:nvSpPr>
          <p:spPr>
            <a:xfrm>
              <a:off x="823771" y="2673436"/>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ángulo 10">
              <a:extLst>
                <a:ext uri="{FF2B5EF4-FFF2-40B4-BE49-F238E27FC236}">
                  <a16:creationId xmlns:a16="http://schemas.microsoft.com/office/drawing/2014/main" id="{3DE6ABB6-0E1B-3E4B-8AC7-CDE7A7992E01}"/>
                </a:ext>
              </a:extLst>
            </p:cNvPr>
            <p:cNvSpPr/>
            <p:nvPr/>
          </p:nvSpPr>
          <p:spPr>
            <a:xfrm>
              <a:off x="1114514" y="2949999"/>
              <a:ext cx="4186619" cy="215444"/>
            </a:xfrm>
            <a:prstGeom prst="rect">
              <a:avLst/>
            </a:prstGeom>
          </p:spPr>
          <p:txBody>
            <a:bodyPr wrap="square" lIns="0" tIns="0" rIns="0" bIns="0">
              <a:spAutoFit/>
            </a:bodyPr>
            <a:lstStyle/>
            <a:p>
              <a:pPr marL="7938">
                <a:spcAft>
                  <a:spcPts val="0"/>
                </a:spcAft>
              </a:pPr>
              <a:r>
                <a:rPr lang="es-PE" sz="1400" dirty="0">
                  <a:latin typeface="Calibri" charset="0"/>
                  <a:ea typeface="Calibri" charset="0"/>
                  <a:cs typeface="Calibri" charset="0"/>
                </a:rPr>
                <a:t>Turnos</a:t>
              </a:r>
            </a:p>
          </p:txBody>
        </p:sp>
        <p:sp>
          <p:nvSpPr>
            <p:cNvPr id="12" name="Rectángulo 11">
              <a:extLst>
                <a:ext uri="{FF2B5EF4-FFF2-40B4-BE49-F238E27FC236}">
                  <a16:creationId xmlns:a16="http://schemas.microsoft.com/office/drawing/2014/main" id="{DA672008-09F6-3E42-95FD-4BD7314018F0}"/>
                </a:ext>
              </a:extLst>
            </p:cNvPr>
            <p:cNvSpPr/>
            <p:nvPr/>
          </p:nvSpPr>
          <p:spPr>
            <a:xfrm>
              <a:off x="1114514" y="3257942"/>
              <a:ext cx="4186619" cy="215444"/>
            </a:xfrm>
            <a:prstGeom prst="rect">
              <a:avLst/>
            </a:prstGeom>
          </p:spPr>
          <p:txBody>
            <a:bodyPr wrap="square" lIns="0" tIns="0" rIns="0" bIns="0">
              <a:spAutoFit/>
            </a:bodyPr>
            <a:lstStyle/>
            <a:p>
              <a:pPr marL="7938">
                <a:spcAft>
                  <a:spcPts val="0"/>
                </a:spcAft>
              </a:pPr>
              <a:r>
                <a:rPr lang="es-PE" sz="1400" dirty="0">
                  <a:latin typeface="Calibri" charset="0"/>
                  <a:ea typeface="Calibri" charset="0"/>
                  <a:cs typeface="Calibri" charset="0"/>
                </a:rPr>
                <a:t>Departamentos</a:t>
              </a:r>
            </a:p>
          </p:txBody>
        </p:sp>
        <p:sp>
          <p:nvSpPr>
            <p:cNvPr id="13" name="Rectángulo 12">
              <a:extLst>
                <a:ext uri="{FF2B5EF4-FFF2-40B4-BE49-F238E27FC236}">
                  <a16:creationId xmlns:a16="http://schemas.microsoft.com/office/drawing/2014/main" id="{4E14EBE2-EDCE-564F-AEDA-207C26057B8B}"/>
                </a:ext>
              </a:extLst>
            </p:cNvPr>
            <p:cNvSpPr/>
            <p:nvPr/>
          </p:nvSpPr>
          <p:spPr>
            <a:xfrm>
              <a:off x="1114514" y="3565885"/>
              <a:ext cx="4186619" cy="215444"/>
            </a:xfrm>
            <a:prstGeom prst="rect">
              <a:avLst/>
            </a:prstGeom>
          </p:spPr>
          <p:txBody>
            <a:bodyPr wrap="square" lIns="0" tIns="0" rIns="0" bIns="0">
              <a:spAutoFit/>
            </a:bodyPr>
            <a:lstStyle/>
            <a:p>
              <a:pPr marL="7938">
                <a:spcAft>
                  <a:spcPts val="0"/>
                </a:spcAft>
              </a:pPr>
              <a:r>
                <a:rPr lang="es-PE" sz="1400" dirty="0">
                  <a:latin typeface="Calibri" charset="0"/>
                  <a:ea typeface="Calibri" charset="0"/>
                  <a:cs typeface="Calibri" charset="0"/>
                </a:rPr>
                <a:t>Materiales</a:t>
              </a:r>
            </a:p>
          </p:txBody>
        </p:sp>
        <p:sp>
          <p:nvSpPr>
            <p:cNvPr id="14" name="Rectángulo 13">
              <a:extLst>
                <a:ext uri="{FF2B5EF4-FFF2-40B4-BE49-F238E27FC236}">
                  <a16:creationId xmlns:a16="http://schemas.microsoft.com/office/drawing/2014/main" id="{C43C7113-642D-6C49-95A2-E41F78EAC544}"/>
                </a:ext>
              </a:extLst>
            </p:cNvPr>
            <p:cNvSpPr/>
            <p:nvPr/>
          </p:nvSpPr>
          <p:spPr>
            <a:xfrm>
              <a:off x="1114514" y="3873828"/>
              <a:ext cx="4186619" cy="215444"/>
            </a:xfrm>
            <a:prstGeom prst="rect">
              <a:avLst/>
            </a:prstGeom>
          </p:spPr>
          <p:txBody>
            <a:bodyPr wrap="square" lIns="0" tIns="0" rIns="0" bIns="0">
              <a:spAutoFit/>
            </a:bodyPr>
            <a:lstStyle/>
            <a:p>
              <a:pPr marL="7938">
                <a:spcAft>
                  <a:spcPts val="0"/>
                </a:spcAft>
              </a:pPr>
              <a:r>
                <a:rPr lang="es-PE" sz="1400" dirty="0">
                  <a:latin typeface="Calibri" charset="0"/>
                  <a:ea typeface="Calibri" charset="0"/>
                  <a:cs typeface="Calibri" charset="0"/>
                </a:rPr>
                <a:t>Proveedores</a:t>
              </a:r>
            </a:p>
          </p:txBody>
        </p:sp>
        <p:sp>
          <p:nvSpPr>
            <p:cNvPr id="15" name="Rectángulo 14">
              <a:extLst>
                <a:ext uri="{FF2B5EF4-FFF2-40B4-BE49-F238E27FC236}">
                  <a16:creationId xmlns:a16="http://schemas.microsoft.com/office/drawing/2014/main" id="{213FCB3A-BF92-BE4A-A075-14805F3D0ABD}"/>
                </a:ext>
              </a:extLst>
            </p:cNvPr>
            <p:cNvSpPr/>
            <p:nvPr/>
          </p:nvSpPr>
          <p:spPr>
            <a:xfrm>
              <a:off x="1114514" y="4181771"/>
              <a:ext cx="4186619" cy="215444"/>
            </a:xfrm>
            <a:prstGeom prst="rect">
              <a:avLst/>
            </a:prstGeom>
          </p:spPr>
          <p:txBody>
            <a:bodyPr wrap="square" lIns="0" tIns="0" rIns="0" bIns="0">
              <a:spAutoFit/>
            </a:bodyPr>
            <a:lstStyle/>
            <a:p>
              <a:pPr marL="7938">
                <a:spcAft>
                  <a:spcPts val="0"/>
                </a:spcAft>
              </a:pPr>
              <a:r>
                <a:rPr lang="es-PE" sz="1400" dirty="0">
                  <a:latin typeface="Calibri" charset="0"/>
                  <a:cs typeface="Calibri" charset="0"/>
                </a:rPr>
                <a:t>Días de la semana</a:t>
              </a:r>
            </a:p>
          </p:txBody>
        </p:sp>
        <p:sp>
          <p:nvSpPr>
            <p:cNvPr id="16" name="Rectángulo 15">
              <a:extLst>
                <a:ext uri="{FF2B5EF4-FFF2-40B4-BE49-F238E27FC236}">
                  <a16:creationId xmlns:a16="http://schemas.microsoft.com/office/drawing/2014/main" id="{3A029F6F-8E12-C04F-92D1-733266559FE7}"/>
                </a:ext>
              </a:extLst>
            </p:cNvPr>
            <p:cNvSpPr/>
            <p:nvPr/>
          </p:nvSpPr>
          <p:spPr>
            <a:xfrm>
              <a:off x="1114514" y="4489714"/>
              <a:ext cx="4186619" cy="215444"/>
            </a:xfrm>
            <a:prstGeom prst="rect">
              <a:avLst/>
            </a:prstGeom>
          </p:spPr>
          <p:txBody>
            <a:bodyPr wrap="square" lIns="0" tIns="0" rIns="0" bIns="0">
              <a:spAutoFit/>
            </a:bodyPr>
            <a:lstStyle/>
            <a:p>
              <a:pPr marL="7938">
                <a:spcAft>
                  <a:spcPts val="0"/>
                </a:spcAft>
              </a:pPr>
              <a:r>
                <a:rPr lang="es-PE" sz="1400" dirty="0">
                  <a:latin typeface="Calibri" charset="0"/>
                  <a:ea typeface="Calibri" charset="0"/>
                  <a:cs typeface="Calibri" charset="0"/>
                </a:rPr>
                <a:t>Tiempo durante el día</a:t>
              </a:r>
            </a:p>
          </p:txBody>
        </p:sp>
        <p:sp>
          <p:nvSpPr>
            <p:cNvPr id="17" name="Rectángulo 16">
              <a:extLst>
                <a:ext uri="{FF2B5EF4-FFF2-40B4-BE49-F238E27FC236}">
                  <a16:creationId xmlns:a16="http://schemas.microsoft.com/office/drawing/2014/main" id="{5A480145-E205-724A-ADCE-112B7D7A81D7}"/>
                </a:ext>
              </a:extLst>
            </p:cNvPr>
            <p:cNvSpPr/>
            <p:nvPr/>
          </p:nvSpPr>
          <p:spPr>
            <a:xfrm>
              <a:off x="1114514" y="4797658"/>
              <a:ext cx="4186619" cy="215444"/>
            </a:xfrm>
            <a:prstGeom prst="rect">
              <a:avLst/>
            </a:prstGeom>
          </p:spPr>
          <p:txBody>
            <a:bodyPr wrap="square" lIns="0" tIns="0" rIns="0" bIns="0">
              <a:spAutoFit/>
            </a:bodyPr>
            <a:lstStyle/>
            <a:p>
              <a:pPr marL="7938">
                <a:spcAft>
                  <a:spcPts val="0"/>
                </a:spcAft>
              </a:pPr>
              <a:r>
                <a:rPr lang="es-PE" sz="1400" dirty="0">
                  <a:latin typeface="Calibri" charset="0"/>
                  <a:ea typeface="Calibri" charset="0"/>
                  <a:cs typeface="Calibri" charset="0"/>
                </a:rPr>
                <a:t>Productos</a:t>
              </a:r>
            </a:p>
          </p:txBody>
        </p:sp>
        <p:sp>
          <p:nvSpPr>
            <p:cNvPr id="18" name="Más 17">
              <a:extLst>
                <a:ext uri="{FF2B5EF4-FFF2-40B4-BE49-F238E27FC236}">
                  <a16:creationId xmlns:a16="http://schemas.microsoft.com/office/drawing/2014/main" id="{3A309386-4262-9345-B5E8-CCB856EC409F}"/>
                </a:ext>
              </a:extLst>
            </p:cNvPr>
            <p:cNvSpPr/>
            <p:nvPr/>
          </p:nvSpPr>
          <p:spPr>
            <a:xfrm>
              <a:off x="823771" y="2993753"/>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Más 18">
              <a:extLst>
                <a:ext uri="{FF2B5EF4-FFF2-40B4-BE49-F238E27FC236}">
                  <a16:creationId xmlns:a16="http://schemas.microsoft.com/office/drawing/2014/main" id="{A09A64AC-1AB9-7149-BF76-97AE518BA98B}"/>
                </a:ext>
              </a:extLst>
            </p:cNvPr>
            <p:cNvSpPr/>
            <p:nvPr/>
          </p:nvSpPr>
          <p:spPr>
            <a:xfrm>
              <a:off x="823771" y="3298553"/>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Más 19">
              <a:extLst>
                <a:ext uri="{FF2B5EF4-FFF2-40B4-BE49-F238E27FC236}">
                  <a16:creationId xmlns:a16="http://schemas.microsoft.com/office/drawing/2014/main" id="{D857AEDA-D990-9C41-831C-53CECD5DD256}"/>
                </a:ext>
              </a:extLst>
            </p:cNvPr>
            <p:cNvSpPr/>
            <p:nvPr/>
          </p:nvSpPr>
          <p:spPr>
            <a:xfrm>
              <a:off x="823771" y="3606528"/>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1" name="Más 20">
              <a:extLst>
                <a:ext uri="{FF2B5EF4-FFF2-40B4-BE49-F238E27FC236}">
                  <a16:creationId xmlns:a16="http://schemas.microsoft.com/office/drawing/2014/main" id="{476219F2-CC48-E247-8642-E5ACCBF26DD4}"/>
                </a:ext>
              </a:extLst>
            </p:cNvPr>
            <p:cNvSpPr/>
            <p:nvPr/>
          </p:nvSpPr>
          <p:spPr>
            <a:xfrm>
              <a:off x="823771" y="3917678"/>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Más 21">
              <a:extLst>
                <a:ext uri="{FF2B5EF4-FFF2-40B4-BE49-F238E27FC236}">
                  <a16:creationId xmlns:a16="http://schemas.microsoft.com/office/drawing/2014/main" id="{1D5A4BCD-0B8C-BE44-B6D7-8EC6FF98A846}"/>
                </a:ext>
              </a:extLst>
            </p:cNvPr>
            <p:cNvSpPr/>
            <p:nvPr/>
          </p:nvSpPr>
          <p:spPr>
            <a:xfrm>
              <a:off x="823771" y="4222478"/>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Más 22">
              <a:extLst>
                <a:ext uri="{FF2B5EF4-FFF2-40B4-BE49-F238E27FC236}">
                  <a16:creationId xmlns:a16="http://schemas.microsoft.com/office/drawing/2014/main" id="{D9DF4412-8650-1146-B269-E3BE234774F8}"/>
                </a:ext>
              </a:extLst>
            </p:cNvPr>
            <p:cNvSpPr/>
            <p:nvPr/>
          </p:nvSpPr>
          <p:spPr>
            <a:xfrm>
              <a:off x="823771" y="4527278"/>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Más 23">
              <a:extLst>
                <a:ext uri="{FF2B5EF4-FFF2-40B4-BE49-F238E27FC236}">
                  <a16:creationId xmlns:a16="http://schemas.microsoft.com/office/drawing/2014/main" id="{5225E985-B911-FE43-977E-6EA7500E78D3}"/>
                </a:ext>
              </a:extLst>
            </p:cNvPr>
            <p:cNvSpPr/>
            <p:nvPr/>
          </p:nvSpPr>
          <p:spPr>
            <a:xfrm>
              <a:off x="823771" y="4838428"/>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5" name="Conector recto 24">
              <a:extLst>
                <a:ext uri="{FF2B5EF4-FFF2-40B4-BE49-F238E27FC236}">
                  <a16:creationId xmlns:a16="http://schemas.microsoft.com/office/drawing/2014/main" id="{9DB3B655-A6A3-5140-8A97-68C56DD20493}"/>
                </a:ext>
              </a:extLst>
            </p:cNvPr>
            <p:cNvCxnSpPr>
              <a:cxnSpLocks/>
            </p:cNvCxnSpPr>
            <p:nvPr/>
          </p:nvCxnSpPr>
          <p:spPr>
            <a:xfrm>
              <a:off x="900113" y="3155427"/>
              <a:ext cx="0" cy="143126"/>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19CA152E-FBC6-7148-94FC-CBC0F7BAB4E6}"/>
                </a:ext>
              </a:extLst>
            </p:cNvPr>
            <p:cNvCxnSpPr>
              <a:cxnSpLocks/>
            </p:cNvCxnSpPr>
            <p:nvPr/>
          </p:nvCxnSpPr>
          <p:spPr>
            <a:xfrm>
              <a:off x="900113" y="3457052"/>
              <a:ext cx="0" cy="143126"/>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A9B1859E-7943-814C-A5C8-0C56398A3F30}"/>
                </a:ext>
              </a:extLst>
            </p:cNvPr>
            <p:cNvCxnSpPr>
              <a:cxnSpLocks/>
            </p:cNvCxnSpPr>
            <p:nvPr/>
          </p:nvCxnSpPr>
          <p:spPr>
            <a:xfrm>
              <a:off x="900113" y="3765027"/>
              <a:ext cx="0" cy="143126"/>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0204C1DF-2CBB-1145-9614-6C28600693A1}"/>
                </a:ext>
              </a:extLst>
            </p:cNvPr>
            <p:cNvCxnSpPr>
              <a:cxnSpLocks/>
            </p:cNvCxnSpPr>
            <p:nvPr/>
          </p:nvCxnSpPr>
          <p:spPr>
            <a:xfrm>
              <a:off x="900113" y="4069827"/>
              <a:ext cx="0" cy="143126"/>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FB76147D-7A13-1B48-882A-6D497E41AE53}"/>
                </a:ext>
              </a:extLst>
            </p:cNvPr>
            <p:cNvCxnSpPr>
              <a:cxnSpLocks/>
            </p:cNvCxnSpPr>
            <p:nvPr/>
          </p:nvCxnSpPr>
          <p:spPr>
            <a:xfrm>
              <a:off x="900113" y="4377802"/>
              <a:ext cx="0" cy="143126"/>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3E43CB0C-B624-2D47-8B14-1A4ABBE65F63}"/>
                </a:ext>
              </a:extLst>
            </p:cNvPr>
            <p:cNvCxnSpPr>
              <a:cxnSpLocks/>
            </p:cNvCxnSpPr>
            <p:nvPr/>
          </p:nvCxnSpPr>
          <p:spPr>
            <a:xfrm>
              <a:off x="900113" y="4682602"/>
              <a:ext cx="0" cy="143126"/>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51132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9144000" cy="5715000"/>
          </a:xfrm>
          <a:prstGeom prst="rect">
            <a:avLst/>
          </a:prstGeom>
          <a:solidFill>
            <a:srgbClr val="8DC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4C9F27E8-E0F0-CF48-B2E7-A2617B9B1DEA}"/>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6" name="Imagen 5">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596676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 name="object 7"/>
          <p:cNvSpPr txBox="1"/>
          <p:nvPr/>
        </p:nvSpPr>
        <p:spPr>
          <a:xfrm>
            <a:off x="1279009" y="917823"/>
            <a:ext cx="5329181" cy="1077218"/>
          </a:xfrm>
          <a:prstGeom prst="rect">
            <a:avLst/>
          </a:prstGeom>
        </p:spPr>
        <p:txBody>
          <a:bodyPr vert="horz" wrap="square" lIns="0" tIns="0" rIns="0" bIns="0" rtlCol="0">
            <a:spAutoFit/>
          </a:bodyPr>
          <a:lstStyle/>
          <a:p>
            <a:r>
              <a:rPr lang="en-US" sz="1400" dirty="0">
                <a:latin typeface="Calibri" charset="0"/>
                <a:ea typeface="Calibri" charset="0"/>
                <a:cs typeface="Calibri" charset="0"/>
              </a:rPr>
              <a:t>American Society for Quality, (2010). Seven Basic Quality Tools. USA: Quality Press.</a:t>
            </a:r>
          </a:p>
          <a:p>
            <a:endParaRPr lang="en-US" sz="1400" dirty="0">
              <a:latin typeface="Calibri" charset="0"/>
              <a:ea typeface="Calibri" charset="0"/>
              <a:cs typeface="Calibri" charset="0"/>
            </a:endParaRPr>
          </a:p>
          <a:p>
            <a:r>
              <a:rPr lang="en-US" sz="1400" dirty="0">
                <a:latin typeface="Calibri" charset="0"/>
                <a:ea typeface="Calibri" charset="0"/>
                <a:cs typeface="Calibri" charset="0"/>
              </a:rPr>
              <a:t>Bauer, J. E., Duffy, G. L., &amp; Westcott, R. (2006). The quality improvement handbook (2nd ed.). Milwaukee: Quality Press.</a:t>
            </a:r>
            <a:endParaRPr lang="es-PE" sz="1400" dirty="0">
              <a:latin typeface="Calibri" charset="0"/>
              <a:ea typeface="Calibri" charset="0"/>
              <a:cs typeface="Calibri" charset="0"/>
            </a:endParaRPr>
          </a:p>
        </p:txBody>
      </p:sp>
      <p:pic>
        <p:nvPicPr>
          <p:cNvPr id="9" name="Imagen 8"/>
          <p:cNvPicPr>
            <a:picLocks noChangeAspect="1"/>
          </p:cNvPicPr>
          <p:nvPr/>
        </p:nvPicPr>
        <p:blipFill>
          <a:blip r:embed="rId3"/>
          <a:stretch>
            <a:fillRect/>
          </a:stretch>
        </p:blipFill>
        <p:spPr>
          <a:xfrm>
            <a:off x="1008064" y="959114"/>
            <a:ext cx="103867" cy="106967"/>
          </a:xfrm>
          <a:prstGeom prst="rect">
            <a:avLst/>
          </a:prstGeom>
        </p:spPr>
      </p:pic>
      <p:sp>
        <p:nvSpPr>
          <p:cNvPr id="19" name="Rectángulo 18"/>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0" name="Imagen 9"/>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pic>
        <p:nvPicPr>
          <p:cNvPr id="8" name="Imagen 7"/>
          <p:cNvPicPr>
            <a:picLocks noChangeAspect="1"/>
          </p:cNvPicPr>
          <p:nvPr/>
        </p:nvPicPr>
        <p:blipFill>
          <a:blip r:embed="rId3"/>
          <a:stretch>
            <a:fillRect/>
          </a:stretch>
        </p:blipFill>
        <p:spPr>
          <a:xfrm>
            <a:off x="1008064" y="1623425"/>
            <a:ext cx="103867" cy="106967"/>
          </a:xfrm>
          <a:prstGeom prst="rect">
            <a:avLst/>
          </a:prstGeom>
        </p:spPr>
      </p:pic>
      <p:sp>
        <p:nvSpPr>
          <p:cNvPr id="11" name="Rectangle 5">
            <a:extLst>
              <a:ext uri="{FF2B5EF4-FFF2-40B4-BE49-F238E27FC236}">
                <a16:creationId xmlns:a16="http://schemas.microsoft.com/office/drawing/2014/main" id="{41A7BB92-BB2E-AC4E-91CD-2000DDB01B7F}"/>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spTree>
    <p:extLst>
      <p:ext uri="{BB962C8B-B14F-4D97-AF65-F5344CB8AC3E}">
        <p14:creationId xmlns:p14="http://schemas.microsoft.com/office/powerpoint/2010/main" val="1742401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p:cNvPicPr>
            <a:picLocks noChangeAspect="1"/>
          </p:cNvPicPr>
          <p:nvPr/>
        </p:nvPicPr>
        <p:blipFill>
          <a:blip r:embed="rId2"/>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235416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7943778" cy="1355307"/>
          </a:xfrm>
          <a:prstGeom prst="rect">
            <a:avLst/>
          </a:prstGeom>
        </p:spPr>
        <p:txBody>
          <a:bodyPr wrap="square" lIns="0" tIns="0" rIns="0" bIns="46800">
            <a:spAutoFit/>
          </a:bodyPr>
          <a:lstStyle/>
          <a:p>
            <a:pPr marL="223838" indent="-223838">
              <a:spcAft>
                <a:spcPts val="600"/>
              </a:spcAft>
              <a:buFont typeface="+mj-lt"/>
              <a:buAutoNum type="arabicPeriod"/>
            </a:pPr>
            <a:r>
              <a:rPr lang="en-US" sz="1600" b="1" dirty="0">
                <a:solidFill>
                  <a:srgbClr val="714FA0"/>
                </a:solidFill>
                <a:latin typeface="Calibri" charset="0"/>
                <a:ea typeface="Calibri" charset="0"/>
                <a:cs typeface="Calibri" charset="0"/>
              </a:rPr>
              <a:t>DIAGRAMA DE CAUSA Y EFECTO</a:t>
            </a:r>
          </a:p>
          <a:p>
            <a:pPr indent="223838"/>
            <a:r>
              <a:rPr lang="es-ES" sz="1600" b="1" dirty="0">
                <a:latin typeface="Calibri" charset="0"/>
                <a:ea typeface="Calibri" charset="0"/>
                <a:cs typeface="Calibri" charset="0"/>
              </a:rPr>
              <a:t>Descripción: </a:t>
            </a:r>
            <a:endParaRPr lang="es-PE" sz="1600" b="1" dirty="0">
              <a:latin typeface="Calibri" charset="0"/>
              <a:ea typeface="Calibri" charset="0"/>
              <a:cs typeface="Calibri" charset="0"/>
            </a:endParaRPr>
          </a:p>
          <a:p>
            <a:pPr marL="223838"/>
            <a:r>
              <a:rPr lang="es-ES" sz="1600" dirty="0">
                <a:latin typeface="Calibri" charset="0"/>
                <a:ea typeface="Calibri" charset="0"/>
                <a:cs typeface="Calibri" charset="0"/>
              </a:rPr>
              <a:t>El diagrama de causa y efecto identifica muchas de las causas posibles para un efecto o problema. Puede ser usado para estructurar una sesión de tormenta de ideas. Este permite ordenar inmediatamente clasifica las ideas en categorías válidas.</a:t>
            </a:r>
            <a:endParaRPr lang="es-PE" sz="1600" dirty="0">
              <a:latin typeface="Calibri" charset="0"/>
              <a:ea typeface="Calibri" charset="0"/>
              <a:cs typeface="Calibri" charset="0"/>
            </a:endParaRPr>
          </a:p>
        </p:txBody>
      </p:sp>
    </p:spTree>
    <p:extLst>
      <p:ext uri="{BB962C8B-B14F-4D97-AF65-F5344CB8AC3E}">
        <p14:creationId xmlns:p14="http://schemas.microsoft.com/office/powerpoint/2010/main" val="222401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4" name="Rectángulo redondeado 3"/>
          <p:cNvSpPr/>
          <p:nvPr/>
        </p:nvSpPr>
        <p:spPr>
          <a:xfrm>
            <a:off x="1773996" y="1571010"/>
            <a:ext cx="1044416" cy="294385"/>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a:latin typeface="Calibri" charset="0"/>
                <a:ea typeface="Calibri" charset="0"/>
                <a:cs typeface="Calibri" charset="0"/>
              </a:rPr>
              <a:t>Procesos</a:t>
            </a:r>
          </a:p>
        </p:txBody>
      </p:sp>
      <p:sp>
        <p:nvSpPr>
          <p:cNvPr id="5" name="Rectángulo redondeado 4"/>
          <p:cNvSpPr/>
          <p:nvPr/>
        </p:nvSpPr>
        <p:spPr>
          <a:xfrm>
            <a:off x="4114467" y="1571010"/>
            <a:ext cx="1044416" cy="294385"/>
          </a:xfrm>
          <a:prstGeom prst="roundRect">
            <a:avLst/>
          </a:prstGeom>
          <a:solidFill>
            <a:srgbClr val="F0B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a:latin typeface="Calibri" charset="0"/>
                <a:ea typeface="Calibri" charset="0"/>
                <a:cs typeface="Calibri" charset="0"/>
              </a:rPr>
              <a:t>Equipos</a:t>
            </a:r>
            <a:endParaRPr lang="es-ES_tradnl" sz="1200" dirty="0">
              <a:latin typeface="Calibri" charset="0"/>
              <a:ea typeface="Calibri" charset="0"/>
              <a:cs typeface="Calibri" charset="0"/>
            </a:endParaRPr>
          </a:p>
        </p:txBody>
      </p:sp>
      <p:sp>
        <p:nvSpPr>
          <p:cNvPr id="8" name="Rectángulo redondeado 7"/>
          <p:cNvSpPr/>
          <p:nvPr/>
        </p:nvSpPr>
        <p:spPr>
          <a:xfrm>
            <a:off x="6552151" y="2931039"/>
            <a:ext cx="1428730" cy="593383"/>
          </a:xfrm>
          <a:prstGeom prst="roundRect">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_tradnl" sz="1200" dirty="0">
                <a:latin typeface="Calibri" charset="0"/>
                <a:ea typeface="Calibri" charset="0"/>
                <a:cs typeface="Calibri" charset="0"/>
              </a:rPr>
              <a:t>[Baja calidad </a:t>
            </a:r>
            <a:br>
              <a:rPr lang="es-ES_tradnl" sz="1200" dirty="0">
                <a:latin typeface="Calibri" charset="0"/>
                <a:ea typeface="Calibri" charset="0"/>
                <a:cs typeface="Calibri" charset="0"/>
              </a:rPr>
            </a:br>
            <a:r>
              <a:rPr lang="es-ES_tradnl" sz="1200" dirty="0">
                <a:latin typeface="Calibri" charset="0"/>
                <a:ea typeface="Calibri" charset="0"/>
                <a:cs typeface="Calibri" charset="0"/>
              </a:rPr>
              <a:t>de fotocopiado]</a:t>
            </a:r>
          </a:p>
        </p:txBody>
      </p:sp>
      <p:cxnSp>
        <p:nvCxnSpPr>
          <p:cNvPr id="9" name="Conector recto de flecha 8"/>
          <p:cNvCxnSpPr/>
          <p:nvPr/>
        </p:nvCxnSpPr>
        <p:spPr>
          <a:xfrm>
            <a:off x="2746318" y="3204714"/>
            <a:ext cx="380128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ángulo redondeado 37"/>
          <p:cNvSpPr/>
          <p:nvPr/>
        </p:nvSpPr>
        <p:spPr>
          <a:xfrm>
            <a:off x="6388883" y="2395951"/>
            <a:ext cx="2050760" cy="36036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_tradnl" sz="1200" dirty="0">
                <a:solidFill>
                  <a:schemeClr val="tx1"/>
                </a:solidFill>
                <a:latin typeface="Calibri" charset="0"/>
                <a:ea typeface="Calibri" charset="0"/>
                <a:cs typeface="Calibri" charset="0"/>
              </a:rPr>
              <a:t>Empresa</a:t>
            </a:r>
            <a:r>
              <a:rPr lang="es-ES_tradnl" sz="1200">
                <a:solidFill>
                  <a:schemeClr val="tx1"/>
                </a:solidFill>
                <a:latin typeface="Calibri" charset="0"/>
                <a:ea typeface="Calibri" charset="0"/>
                <a:cs typeface="Calibri" charset="0"/>
              </a:rPr>
              <a:t>: </a:t>
            </a:r>
            <a:r>
              <a:rPr lang="en-US" sz="1200" dirty="0">
                <a:solidFill>
                  <a:schemeClr val="tx1"/>
                </a:solidFill>
                <a:latin typeface="Calibri" charset="0"/>
                <a:ea typeface="Calibri" charset="0"/>
                <a:cs typeface="Calibri" charset="0"/>
              </a:rPr>
              <a:t>Best quality </a:t>
            </a:r>
            <a:r>
              <a:rPr lang="es-ES_tradnl" sz="1200" dirty="0">
                <a:solidFill>
                  <a:schemeClr val="tx1"/>
                </a:solidFill>
                <a:latin typeface="Calibri" charset="0"/>
                <a:ea typeface="Calibri" charset="0"/>
                <a:cs typeface="Calibri" charset="0"/>
              </a:rPr>
              <a:t>copias</a:t>
            </a:r>
          </a:p>
        </p:txBody>
      </p:sp>
      <p:cxnSp>
        <p:nvCxnSpPr>
          <p:cNvPr id="42" name="Conector recto de flecha 41"/>
          <p:cNvCxnSpPr/>
          <p:nvPr/>
        </p:nvCxnSpPr>
        <p:spPr>
          <a:xfrm>
            <a:off x="1451296" y="2173316"/>
            <a:ext cx="10907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CuadroTexto 44"/>
          <p:cNvSpPr txBox="1"/>
          <p:nvPr/>
        </p:nvSpPr>
        <p:spPr>
          <a:xfrm>
            <a:off x="1384482" y="2019344"/>
            <a:ext cx="1024940" cy="125867"/>
          </a:xfrm>
          <a:prstGeom prst="rect">
            <a:avLst/>
          </a:prstGeom>
          <a:noFill/>
        </p:spPr>
        <p:txBody>
          <a:bodyPr wrap="square" lIns="0" tIns="0" rIns="0" bIns="0" rtlCol="0">
            <a:spAutoFit/>
          </a:bodyPr>
          <a:lstStyle/>
          <a:p>
            <a:pPr algn="ctr"/>
            <a:r>
              <a:rPr lang="es-ES_tradnl" sz="800" dirty="0">
                <a:latin typeface="Calibri" charset="0"/>
                <a:ea typeface="Calibri" charset="0"/>
                <a:cs typeface="Calibri" charset="0"/>
              </a:rPr>
              <a:t>Configuración errónea</a:t>
            </a:r>
          </a:p>
        </p:txBody>
      </p:sp>
      <p:cxnSp>
        <p:nvCxnSpPr>
          <p:cNvPr id="47" name="Conector recto de flecha 46"/>
          <p:cNvCxnSpPr/>
          <p:nvPr/>
        </p:nvCxnSpPr>
        <p:spPr>
          <a:xfrm flipH="1">
            <a:off x="2656415" y="2254740"/>
            <a:ext cx="10173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CuadroTexto 49"/>
          <p:cNvSpPr txBox="1"/>
          <p:nvPr/>
        </p:nvSpPr>
        <p:spPr>
          <a:xfrm>
            <a:off x="2656415" y="2101452"/>
            <a:ext cx="1024940" cy="125867"/>
          </a:xfrm>
          <a:prstGeom prst="rect">
            <a:avLst/>
          </a:prstGeom>
          <a:noFill/>
        </p:spPr>
        <p:txBody>
          <a:bodyPr wrap="square" lIns="0" tIns="0" rIns="0" bIns="0" rtlCol="0">
            <a:spAutoFit/>
          </a:bodyPr>
          <a:lstStyle/>
          <a:p>
            <a:pPr algn="ctr"/>
            <a:r>
              <a:rPr lang="es-ES_tradnl" sz="800">
                <a:latin typeface="Calibri" charset="0"/>
                <a:ea typeface="Calibri" charset="0"/>
                <a:cs typeface="Calibri" charset="0"/>
              </a:rPr>
              <a:t>Manos sucias</a:t>
            </a:r>
            <a:endParaRPr lang="es-ES_tradnl" sz="800" dirty="0">
              <a:latin typeface="Calibri" charset="0"/>
              <a:ea typeface="Calibri" charset="0"/>
              <a:cs typeface="Calibri" charset="0"/>
            </a:endParaRPr>
          </a:p>
        </p:txBody>
      </p:sp>
      <p:sp>
        <p:nvSpPr>
          <p:cNvPr id="51" name="CuadroTexto 50"/>
          <p:cNvSpPr txBox="1"/>
          <p:nvPr/>
        </p:nvSpPr>
        <p:spPr>
          <a:xfrm>
            <a:off x="1487632" y="2342914"/>
            <a:ext cx="951490" cy="246221"/>
          </a:xfrm>
          <a:prstGeom prst="rect">
            <a:avLst/>
          </a:prstGeom>
          <a:noFill/>
        </p:spPr>
        <p:txBody>
          <a:bodyPr wrap="square" lIns="0" tIns="0" rIns="0" bIns="0" rtlCol="0">
            <a:spAutoFit/>
          </a:bodyPr>
          <a:lstStyle/>
          <a:p>
            <a:pPr algn="ctr"/>
            <a:r>
              <a:rPr lang="es-ES_tradnl" sz="800" dirty="0">
                <a:latin typeface="Calibri" charset="0"/>
                <a:ea typeface="Calibri" charset="0"/>
                <a:cs typeface="Calibri" charset="0"/>
              </a:rPr>
              <a:t>Manual de operación </a:t>
            </a:r>
            <a:r>
              <a:rPr lang="es-ES_tradnl" sz="800">
                <a:latin typeface="Calibri" charset="0"/>
                <a:ea typeface="Calibri" charset="0"/>
                <a:cs typeface="Calibri" charset="0"/>
              </a:rPr>
              <a:t>no disponible</a:t>
            </a:r>
            <a:endParaRPr lang="es-ES_tradnl" sz="800" dirty="0">
              <a:latin typeface="Calibri" charset="0"/>
              <a:ea typeface="Calibri" charset="0"/>
              <a:cs typeface="Calibri" charset="0"/>
            </a:endParaRPr>
          </a:p>
        </p:txBody>
      </p:sp>
      <p:cxnSp>
        <p:nvCxnSpPr>
          <p:cNvPr id="53" name="Conector angular 52"/>
          <p:cNvCxnSpPr/>
          <p:nvPr/>
        </p:nvCxnSpPr>
        <p:spPr>
          <a:xfrm flipV="1">
            <a:off x="1485236" y="2334351"/>
            <a:ext cx="1019829" cy="301288"/>
          </a:xfrm>
          <a:prstGeom prst="bentConnector3">
            <a:avLst>
              <a:gd name="adj1" fmla="val 10017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CuadroTexto 54"/>
          <p:cNvSpPr txBox="1"/>
          <p:nvPr/>
        </p:nvSpPr>
        <p:spPr>
          <a:xfrm>
            <a:off x="3045903" y="2436497"/>
            <a:ext cx="1566246" cy="123111"/>
          </a:xfrm>
          <a:prstGeom prst="rect">
            <a:avLst/>
          </a:prstGeom>
          <a:noFill/>
        </p:spPr>
        <p:txBody>
          <a:bodyPr wrap="square" lIns="0" tIns="0" rIns="0" bIns="0" rtlCol="0">
            <a:spAutoFit/>
          </a:bodyPr>
          <a:lstStyle/>
          <a:p>
            <a:pPr algn="ctr"/>
            <a:r>
              <a:rPr lang="es-ES_tradnl" sz="800" dirty="0">
                <a:latin typeface="Calibri" charset="0"/>
                <a:ea typeface="Calibri" charset="0"/>
                <a:cs typeface="Calibri" charset="0"/>
              </a:rPr>
              <a:t>No hay </a:t>
            </a:r>
            <a:r>
              <a:rPr lang="es-ES_tradnl" sz="800">
                <a:latin typeface="Calibri" charset="0"/>
                <a:ea typeface="Calibri" charset="0"/>
                <a:cs typeface="Calibri" charset="0"/>
              </a:rPr>
              <a:t>toallas húmedas disponibles</a:t>
            </a:r>
            <a:endParaRPr lang="es-ES_tradnl" sz="800" dirty="0">
              <a:latin typeface="Calibri" charset="0"/>
              <a:ea typeface="Calibri" charset="0"/>
              <a:cs typeface="Calibri" charset="0"/>
            </a:endParaRPr>
          </a:p>
        </p:txBody>
      </p:sp>
      <p:cxnSp>
        <p:nvCxnSpPr>
          <p:cNvPr id="56" name="Conector angular 55"/>
          <p:cNvCxnSpPr/>
          <p:nvPr/>
        </p:nvCxnSpPr>
        <p:spPr>
          <a:xfrm rot="10800000">
            <a:off x="2970660" y="2359006"/>
            <a:ext cx="1497834" cy="256464"/>
          </a:xfrm>
          <a:prstGeom prst="bentConnector3">
            <a:avLst>
              <a:gd name="adj1" fmla="val 9984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p:cNvCxnSpPr/>
          <p:nvPr/>
        </p:nvCxnSpPr>
        <p:spPr>
          <a:xfrm flipH="1">
            <a:off x="3132990" y="2927505"/>
            <a:ext cx="10173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CuadroTexto 60"/>
          <p:cNvSpPr txBox="1"/>
          <p:nvPr/>
        </p:nvSpPr>
        <p:spPr>
          <a:xfrm>
            <a:off x="3132990" y="2774217"/>
            <a:ext cx="1024940" cy="125867"/>
          </a:xfrm>
          <a:prstGeom prst="rect">
            <a:avLst/>
          </a:prstGeom>
          <a:noFill/>
        </p:spPr>
        <p:txBody>
          <a:bodyPr wrap="square" lIns="0" tIns="0" rIns="0" bIns="0" rtlCol="0">
            <a:spAutoFit/>
          </a:bodyPr>
          <a:lstStyle/>
          <a:p>
            <a:pPr algn="ctr"/>
            <a:r>
              <a:rPr lang="es-ES_tradnl" sz="800" dirty="0">
                <a:latin typeface="Calibri" charset="0"/>
                <a:ea typeface="Calibri" charset="0"/>
                <a:cs typeface="Calibri" charset="0"/>
              </a:rPr>
              <a:t>Alineación del papel</a:t>
            </a:r>
          </a:p>
        </p:txBody>
      </p:sp>
      <p:cxnSp>
        <p:nvCxnSpPr>
          <p:cNvPr id="62" name="Conector recto de flecha 61"/>
          <p:cNvCxnSpPr/>
          <p:nvPr/>
        </p:nvCxnSpPr>
        <p:spPr>
          <a:xfrm>
            <a:off x="1995844" y="2856629"/>
            <a:ext cx="103710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CuadroTexto 64"/>
          <p:cNvSpPr txBox="1"/>
          <p:nvPr/>
        </p:nvSpPr>
        <p:spPr>
          <a:xfrm>
            <a:off x="1945720" y="2704917"/>
            <a:ext cx="1024940" cy="125867"/>
          </a:xfrm>
          <a:prstGeom prst="rect">
            <a:avLst/>
          </a:prstGeom>
          <a:noFill/>
        </p:spPr>
        <p:txBody>
          <a:bodyPr wrap="square" lIns="0" tIns="0" rIns="0" bIns="0" rtlCol="0">
            <a:spAutoFit/>
          </a:bodyPr>
          <a:lstStyle/>
          <a:p>
            <a:pPr algn="ctr"/>
            <a:r>
              <a:rPr lang="es-ES_tradnl" sz="800">
                <a:latin typeface="Calibri" charset="0"/>
                <a:ea typeface="Calibri" charset="0"/>
                <a:cs typeface="Calibri" charset="0"/>
              </a:rPr>
              <a:t>Originales incorrectos </a:t>
            </a:r>
            <a:endParaRPr lang="es-ES_tradnl" sz="800" dirty="0">
              <a:latin typeface="Calibri" charset="0"/>
              <a:ea typeface="Calibri" charset="0"/>
              <a:cs typeface="Calibri" charset="0"/>
            </a:endParaRPr>
          </a:p>
        </p:txBody>
      </p:sp>
      <p:cxnSp>
        <p:nvCxnSpPr>
          <p:cNvPr id="67" name="Conector recto de flecha 66"/>
          <p:cNvCxnSpPr>
            <a:stCxn id="4" idx="2"/>
          </p:cNvCxnSpPr>
          <p:nvPr/>
        </p:nvCxnSpPr>
        <p:spPr>
          <a:xfrm>
            <a:off x="2296204" y="1865395"/>
            <a:ext cx="1051003" cy="1343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ector recto de flecha 69"/>
          <p:cNvCxnSpPr/>
          <p:nvPr/>
        </p:nvCxnSpPr>
        <p:spPr>
          <a:xfrm>
            <a:off x="4510532" y="1861041"/>
            <a:ext cx="823786" cy="13480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ector recto de flecha 71"/>
          <p:cNvCxnSpPr/>
          <p:nvPr/>
        </p:nvCxnSpPr>
        <p:spPr>
          <a:xfrm flipH="1">
            <a:off x="5158883" y="2927505"/>
            <a:ext cx="10173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CuadroTexto 73"/>
          <p:cNvSpPr txBox="1"/>
          <p:nvPr/>
        </p:nvSpPr>
        <p:spPr>
          <a:xfrm>
            <a:off x="5242796" y="2774217"/>
            <a:ext cx="881167" cy="125867"/>
          </a:xfrm>
          <a:prstGeom prst="rect">
            <a:avLst/>
          </a:prstGeom>
          <a:noFill/>
        </p:spPr>
        <p:txBody>
          <a:bodyPr wrap="square" lIns="0" tIns="0" rIns="0" bIns="0" rtlCol="0">
            <a:spAutoFit/>
          </a:bodyPr>
          <a:lstStyle/>
          <a:p>
            <a:pPr algn="ctr"/>
            <a:r>
              <a:rPr lang="es-ES_tradnl" sz="800" dirty="0">
                <a:latin typeface="Calibri" charset="0"/>
                <a:ea typeface="Calibri" charset="0"/>
                <a:cs typeface="Calibri" charset="0"/>
              </a:rPr>
              <a:t>Toner correcto</a:t>
            </a:r>
          </a:p>
        </p:txBody>
      </p:sp>
      <p:cxnSp>
        <p:nvCxnSpPr>
          <p:cNvPr id="75" name="Conector recto de flecha 74"/>
          <p:cNvCxnSpPr/>
          <p:nvPr/>
        </p:nvCxnSpPr>
        <p:spPr>
          <a:xfrm flipH="1">
            <a:off x="4958764" y="2589801"/>
            <a:ext cx="10173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CuadroTexto 75"/>
          <p:cNvSpPr txBox="1"/>
          <p:nvPr/>
        </p:nvSpPr>
        <p:spPr>
          <a:xfrm>
            <a:off x="5042677" y="2436513"/>
            <a:ext cx="1072898" cy="123111"/>
          </a:xfrm>
          <a:prstGeom prst="rect">
            <a:avLst/>
          </a:prstGeom>
          <a:noFill/>
        </p:spPr>
        <p:txBody>
          <a:bodyPr wrap="square" lIns="0" tIns="0" rIns="0" bIns="0" rtlCol="0">
            <a:spAutoFit/>
          </a:bodyPr>
          <a:lstStyle/>
          <a:p>
            <a:pPr algn="ctr"/>
            <a:r>
              <a:rPr lang="es-ES_tradnl" sz="800" dirty="0">
                <a:latin typeface="Calibri" charset="0"/>
                <a:ea typeface="Calibri" charset="0"/>
                <a:cs typeface="Calibri" charset="0"/>
              </a:rPr>
              <a:t>Almacenaje </a:t>
            </a:r>
            <a:r>
              <a:rPr lang="es-ES_tradnl" sz="800">
                <a:latin typeface="Calibri" charset="0"/>
                <a:ea typeface="Calibri" charset="0"/>
                <a:cs typeface="Calibri" charset="0"/>
              </a:rPr>
              <a:t>del material</a:t>
            </a:r>
            <a:endParaRPr lang="es-ES_tradnl" sz="800" dirty="0">
              <a:latin typeface="Calibri" charset="0"/>
              <a:ea typeface="Calibri" charset="0"/>
              <a:cs typeface="Calibri" charset="0"/>
            </a:endParaRPr>
          </a:p>
        </p:txBody>
      </p:sp>
      <p:cxnSp>
        <p:nvCxnSpPr>
          <p:cNvPr id="77" name="Conector recto de flecha 76"/>
          <p:cNvCxnSpPr/>
          <p:nvPr/>
        </p:nvCxnSpPr>
        <p:spPr>
          <a:xfrm flipH="1">
            <a:off x="4758143" y="2229589"/>
            <a:ext cx="10173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CuadroTexto 77"/>
          <p:cNvSpPr txBox="1"/>
          <p:nvPr/>
        </p:nvSpPr>
        <p:spPr>
          <a:xfrm>
            <a:off x="4842056" y="2076301"/>
            <a:ext cx="933418" cy="123111"/>
          </a:xfrm>
          <a:prstGeom prst="rect">
            <a:avLst/>
          </a:prstGeom>
          <a:noFill/>
        </p:spPr>
        <p:txBody>
          <a:bodyPr wrap="square" lIns="0" tIns="0" rIns="0" bIns="0" rtlCol="0">
            <a:spAutoFit/>
          </a:bodyPr>
          <a:lstStyle/>
          <a:p>
            <a:pPr algn="ctr"/>
            <a:r>
              <a:rPr lang="es-ES_tradnl" sz="800" dirty="0">
                <a:latin typeface="Calibri" charset="0"/>
                <a:ea typeface="Calibri" charset="0"/>
                <a:cs typeface="Calibri" charset="0"/>
              </a:rPr>
              <a:t>Calidad del papel</a:t>
            </a:r>
          </a:p>
        </p:txBody>
      </p:sp>
      <p:cxnSp>
        <p:nvCxnSpPr>
          <p:cNvPr id="82" name="Conector recto de flecha 81"/>
          <p:cNvCxnSpPr/>
          <p:nvPr/>
        </p:nvCxnSpPr>
        <p:spPr>
          <a:xfrm flipV="1">
            <a:off x="4378150" y="3217492"/>
            <a:ext cx="1185478" cy="13964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ctor recto de flecha 83"/>
          <p:cNvCxnSpPr/>
          <p:nvPr/>
        </p:nvCxnSpPr>
        <p:spPr>
          <a:xfrm flipH="1">
            <a:off x="5007712" y="3867072"/>
            <a:ext cx="10173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ector recto de flecha 84"/>
          <p:cNvCxnSpPr/>
          <p:nvPr/>
        </p:nvCxnSpPr>
        <p:spPr>
          <a:xfrm flipH="1">
            <a:off x="5284051" y="3524422"/>
            <a:ext cx="291641" cy="3426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CuadroTexto 88"/>
          <p:cNvSpPr txBox="1"/>
          <p:nvPr/>
        </p:nvSpPr>
        <p:spPr>
          <a:xfrm>
            <a:off x="5345767" y="3397908"/>
            <a:ext cx="881167" cy="125867"/>
          </a:xfrm>
          <a:prstGeom prst="rect">
            <a:avLst/>
          </a:prstGeom>
          <a:noFill/>
        </p:spPr>
        <p:txBody>
          <a:bodyPr wrap="square" lIns="0" tIns="0" rIns="0" bIns="0" rtlCol="0">
            <a:spAutoFit/>
          </a:bodyPr>
          <a:lstStyle/>
          <a:p>
            <a:pPr algn="ctr"/>
            <a:r>
              <a:rPr lang="es-ES_tradnl" sz="800">
                <a:latin typeface="Calibri" charset="0"/>
                <a:ea typeface="Calibri" charset="0"/>
                <a:cs typeface="Calibri" charset="0"/>
              </a:rPr>
              <a:t>Muy antiguo</a:t>
            </a:r>
            <a:endParaRPr lang="es-ES_tradnl" sz="800" dirty="0">
              <a:latin typeface="Calibri" charset="0"/>
              <a:ea typeface="Calibri" charset="0"/>
              <a:cs typeface="Calibri" charset="0"/>
            </a:endParaRPr>
          </a:p>
        </p:txBody>
      </p:sp>
      <p:sp>
        <p:nvSpPr>
          <p:cNvPr id="90" name="CuadroTexto 89"/>
          <p:cNvSpPr txBox="1"/>
          <p:nvPr/>
        </p:nvSpPr>
        <p:spPr>
          <a:xfrm>
            <a:off x="5339622" y="3713958"/>
            <a:ext cx="685422" cy="125867"/>
          </a:xfrm>
          <a:prstGeom prst="rect">
            <a:avLst/>
          </a:prstGeom>
          <a:noFill/>
        </p:spPr>
        <p:txBody>
          <a:bodyPr wrap="square" lIns="0" tIns="0" rIns="0" bIns="0" rtlCol="0">
            <a:spAutoFit/>
          </a:bodyPr>
          <a:lstStyle/>
          <a:p>
            <a:pPr algn="ctr"/>
            <a:r>
              <a:rPr lang="es-ES_tradnl" sz="800">
                <a:latin typeface="Calibri" charset="0"/>
                <a:ea typeface="Calibri" charset="0"/>
                <a:cs typeface="Calibri" charset="0"/>
              </a:rPr>
              <a:t>Lámpara</a:t>
            </a:r>
            <a:endParaRPr lang="es-ES_tradnl" sz="800" dirty="0">
              <a:latin typeface="Calibri" charset="0"/>
              <a:ea typeface="Calibri" charset="0"/>
              <a:cs typeface="Calibri" charset="0"/>
            </a:endParaRPr>
          </a:p>
        </p:txBody>
      </p:sp>
      <p:cxnSp>
        <p:nvCxnSpPr>
          <p:cNvPr id="91" name="Conector recto de flecha 90"/>
          <p:cNvCxnSpPr/>
          <p:nvPr/>
        </p:nvCxnSpPr>
        <p:spPr>
          <a:xfrm flipV="1">
            <a:off x="5133100" y="3866426"/>
            <a:ext cx="310276" cy="3900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CuadroTexto 93"/>
          <p:cNvSpPr txBox="1"/>
          <p:nvPr/>
        </p:nvSpPr>
        <p:spPr>
          <a:xfrm>
            <a:off x="5169847" y="4149992"/>
            <a:ext cx="685422" cy="125867"/>
          </a:xfrm>
          <a:prstGeom prst="rect">
            <a:avLst/>
          </a:prstGeom>
          <a:noFill/>
        </p:spPr>
        <p:txBody>
          <a:bodyPr wrap="square" lIns="0" tIns="0" rIns="0" bIns="0" rtlCol="0">
            <a:spAutoFit/>
          </a:bodyPr>
          <a:lstStyle/>
          <a:p>
            <a:pPr algn="ctr"/>
            <a:r>
              <a:rPr lang="es-ES_tradnl" sz="800" dirty="0">
                <a:latin typeface="Calibri" charset="0"/>
                <a:ea typeface="Calibri" charset="0"/>
                <a:cs typeface="Calibri" charset="0"/>
              </a:rPr>
              <a:t>Sucia</a:t>
            </a:r>
          </a:p>
        </p:txBody>
      </p:sp>
      <p:cxnSp>
        <p:nvCxnSpPr>
          <p:cNvPr id="95" name="Conector recto de flecha 94"/>
          <p:cNvCxnSpPr/>
          <p:nvPr/>
        </p:nvCxnSpPr>
        <p:spPr>
          <a:xfrm>
            <a:off x="4378150" y="3590235"/>
            <a:ext cx="87008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CuadroTexto 97"/>
          <p:cNvSpPr txBox="1"/>
          <p:nvPr/>
        </p:nvSpPr>
        <p:spPr>
          <a:xfrm>
            <a:off x="4333800" y="3434241"/>
            <a:ext cx="881167" cy="125867"/>
          </a:xfrm>
          <a:prstGeom prst="rect">
            <a:avLst/>
          </a:prstGeom>
          <a:noFill/>
        </p:spPr>
        <p:txBody>
          <a:bodyPr wrap="square" lIns="0" tIns="0" rIns="0" bIns="0" rtlCol="0">
            <a:spAutoFit/>
          </a:bodyPr>
          <a:lstStyle/>
          <a:p>
            <a:pPr algn="ctr"/>
            <a:r>
              <a:rPr lang="es-ES_tradnl" sz="800">
                <a:latin typeface="Calibri" charset="0"/>
                <a:ea typeface="Calibri" charset="0"/>
                <a:cs typeface="Calibri" charset="0"/>
              </a:rPr>
              <a:t>Condiciones del rollo</a:t>
            </a:r>
            <a:endParaRPr lang="es-ES_tradnl" sz="800" dirty="0">
              <a:latin typeface="Calibri" charset="0"/>
              <a:ea typeface="Calibri" charset="0"/>
              <a:cs typeface="Calibri" charset="0"/>
            </a:endParaRPr>
          </a:p>
        </p:txBody>
      </p:sp>
      <p:cxnSp>
        <p:nvCxnSpPr>
          <p:cNvPr id="99" name="Conector recto de flecha 98"/>
          <p:cNvCxnSpPr/>
          <p:nvPr/>
        </p:nvCxnSpPr>
        <p:spPr>
          <a:xfrm>
            <a:off x="4053531" y="3967144"/>
            <a:ext cx="87008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CuadroTexto 99"/>
          <p:cNvSpPr txBox="1"/>
          <p:nvPr/>
        </p:nvSpPr>
        <p:spPr>
          <a:xfrm>
            <a:off x="4009181" y="3811150"/>
            <a:ext cx="881167" cy="125867"/>
          </a:xfrm>
          <a:prstGeom prst="rect">
            <a:avLst/>
          </a:prstGeom>
          <a:noFill/>
        </p:spPr>
        <p:txBody>
          <a:bodyPr wrap="square" lIns="0" tIns="0" rIns="0" bIns="0" rtlCol="0">
            <a:spAutoFit/>
          </a:bodyPr>
          <a:lstStyle/>
          <a:p>
            <a:pPr algn="ctr"/>
            <a:r>
              <a:rPr lang="es-ES_tradnl" sz="800">
                <a:latin typeface="Calibri" charset="0"/>
                <a:ea typeface="Calibri" charset="0"/>
                <a:cs typeface="Calibri" charset="0"/>
              </a:rPr>
              <a:t>Velocidad del </a:t>
            </a:r>
            <a:r>
              <a:rPr lang="es-ES_tradnl" sz="800" dirty="0">
                <a:latin typeface="Calibri" charset="0"/>
                <a:ea typeface="Calibri" charset="0"/>
                <a:cs typeface="Calibri" charset="0"/>
              </a:rPr>
              <a:t>rollo</a:t>
            </a:r>
          </a:p>
        </p:txBody>
      </p:sp>
      <p:cxnSp>
        <p:nvCxnSpPr>
          <p:cNvPr id="101" name="Conector recto de flecha 100"/>
          <p:cNvCxnSpPr/>
          <p:nvPr/>
        </p:nvCxnSpPr>
        <p:spPr>
          <a:xfrm>
            <a:off x="3730756" y="4358795"/>
            <a:ext cx="87008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CuadroTexto 101"/>
          <p:cNvSpPr txBox="1"/>
          <p:nvPr/>
        </p:nvSpPr>
        <p:spPr>
          <a:xfrm>
            <a:off x="3686406" y="4202801"/>
            <a:ext cx="881167" cy="125867"/>
          </a:xfrm>
          <a:prstGeom prst="rect">
            <a:avLst/>
          </a:prstGeom>
          <a:noFill/>
        </p:spPr>
        <p:txBody>
          <a:bodyPr wrap="square" lIns="0" tIns="0" rIns="0" bIns="0" rtlCol="0">
            <a:spAutoFit/>
          </a:bodyPr>
          <a:lstStyle/>
          <a:p>
            <a:pPr algn="ctr"/>
            <a:r>
              <a:rPr lang="es-ES_tradnl" sz="800" dirty="0">
                <a:latin typeface="Calibri" charset="0"/>
                <a:ea typeface="Calibri" charset="0"/>
                <a:cs typeface="Calibri" charset="0"/>
              </a:rPr>
              <a:t>Contaminación</a:t>
            </a:r>
          </a:p>
        </p:txBody>
      </p:sp>
      <p:sp>
        <p:nvSpPr>
          <p:cNvPr id="6" name="Rectángulo redondeado 5"/>
          <p:cNvSpPr/>
          <p:nvPr/>
        </p:nvSpPr>
        <p:spPr>
          <a:xfrm>
            <a:off x="3698910" y="4609998"/>
            <a:ext cx="1044416" cy="294385"/>
          </a:xfrm>
          <a:prstGeom prst="roundRect">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a:latin typeface="Calibri" charset="0"/>
                <a:ea typeface="Calibri" charset="0"/>
                <a:cs typeface="Calibri" charset="0"/>
              </a:rPr>
              <a:t>Materiales</a:t>
            </a:r>
          </a:p>
        </p:txBody>
      </p:sp>
      <p:sp>
        <p:nvSpPr>
          <p:cNvPr id="7" name="Rectángulo redondeado 6"/>
          <p:cNvSpPr/>
          <p:nvPr/>
        </p:nvSpPr>
        <p:spPr>
          <a:xfrm>
            <a:off x="1651666" y="4609998"/>
            <a:ext cx="1044416" cy="294385"/>
          </a:xfrm>
          <a:prstGeom prst="round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a:latin typeface="Calibri" charset="0"/>
                <a:ea typeface="Calibri" charset="0"/>
                <a:cs typeface="Calibri" charset="0"/>
              </a:rPr>
              <a:t>Personas</a:t>
            </a:r>
          </a:p>
        </p:txBody>
      </p:sp>
      <p:cxnSp>
        <p:nvCxnSpPr>
          <p:cNvPr id="103" name="Conector recto de flecha 102"/>
          <p:cNvCxnSpPr/>
          <p:nvPr/>
        </p:nvCxnSpPr>
        <p:spPr>
          <a:xfrm flipV="1">
            <a:off x="1886991" y="3217492"/>
            <a:ext cx="1185478" cy="13964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ector recto de flecha 103"/>
          <p:cNvCxnSpPr/>
          <p:nvPr/>
        </p:nvCxnSpPr>
        <p:spPr>
          <a:xfrm flipH="1">
            <a:off x="2757532" y="3590235"/>
            <a:ext cx="11233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CuadroTexto 107"/>
          <p:cNvSpPr txBox="1"/>
          <p:nvPr/>
        </p:nvSpPr>
        <p:spPr>
          <a:xfrm>
            <a:off x="2999682" y="3311356"/>
            <a:ext cx="881167" cy="246221"/>
          </a:xfrm>
          <a:prstGeom prst="rect">
            <a:avLst/>
          </a:prstGeom>
          <a:noFill/>
        </p:spPr>
        <p:txBody>
          <a:bodyPr wrap="square" lIns="0" tIns="0" rIns="0" bIns="0" rtlCol="0">
            <a:spAutoFit/>
          </a:bodyPr>
          <a:lstStyle/>
          <a:p>
            <a:pPr algn="ctr"/>
            <a:r>
              <a:rPr lang="es-ES_tradnl" sz="800">
                <a:latin typeface="Calibri" charset="0"/>
                <a:ea typeface="Calibri" charset="0"/>
                <a:cs typeface="Calibri" charset="0"/>
              </a:rPr>
              <a:t>Manipulación incorrecta del papel</a:t>
            </a:r>
            <a:endParaRPr lang="es-ES_tradnl" sz="800" dirty="0">
              <a:latin typeface="Calibri" charset="0"/>
              <a:ea typeface="Calibri" charset="0"/>
              <a:cs typeface="Calibri" charset="0"/>
            </a:endParaRPr>
          </a:p>
        </p:txBody>
      </p:sp>
      <p:cxnSp>
        <p:nvCxnSpPr>
          <p:cNvPr id="110" name="Conector recto de flecha 109"/>
          <p:cNvCxnSpPr/>
          <p:nvPr/>
        </p:nvCxnSpPr>
        <p:spPr>
          <a:xfrm flipH="1">
            <a:off x="2446122" y="3961904"/>
            <a:ext cx="11233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CuadroTexto 110"/>
          <p:cNvSpPr txBox="1"/>
          <p:nvPr/>
        </p:nvSpPr>
        <p:spPr>
          <a:xfrm>
            <a:off x="2651763" y="3689420"/>
            <a:ext cx="881167" cy="246221"/>
          </a:xfrm>
          <a:prstGeom prst="rect">
            <a:avLst/>
          </a:prstGeom>
          <a:noFill/>
        </p:spPr>
        <p:txBody>
          <a:bodyPr wrap="square" lIns="0" tIns="0" rIns="0" bIns="0" rtlCol="0">
            <a:spAutoFit/>
          </a:bodyPr>
          <a:lstStyle/>
          <a:p>
            <a:pPr algn="ctr"/>
            <a:r>
              <a:rPr lang="es-ES_tradnl" sz="800" dirty="0">
                <a:latin typeface="Calibri" charset="0"/>
                <a:ea typeface="Calibri" charset="0"/>
                <a:cs typeface="Calibri" charset="0"/>
              </a:rPr>
              <a:t>Configuración de </a:t>
            </a:r>
            <a:br>
              <a:rPr lang="es-ES_tradnl" sz="800" dirty="0">
                <a:latin typeface="Calibri" charset="0"/>
                <a:ea typeface="Calibri" charset="0"/>
                <a:cs typeface="Calibri" charset="0"/>
              </a:rPr>
            </a:br>
            <a:r>
              <a:rPr lang="es-ES_tradnl" sz="800" dirty="0">
                <a:latin typeface="Calibri" charset="0"/>
                <a:ea typeface="Calibri" charset="0"/>
                <a:cs typeface="Calibri" charset="0"/>
              </a:rPr>
              <a:t>los originales</a:t>
            </a:r>
          </a:p>
        </p:txBody>
      </p:sp>
      <p:cxnSp>
        <p:nvCxnSpPr>
          <p:cNvPr id="112" name="Conector recto de flecha 111"/>
          <p:cNvCxnSpPr/>
          <p:nvPr/>
        </p:nvCxnSpPr>
        <p:spPr>
          <a:xfrm>
            <a:off x="1203820" y="4147895"/>
            <a:ext cx="102449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CuadroTexto 115"/>
          <p:cNvSpPr txBox="1"/>
          <p:nvPr/>
        </p:nvSpPr>
        <p:spPr>
          <a:xfrm>
            <a:off x="1236923" y="3999917"/>
            <a:ext cx="881167" cy="123111"/>
          </a:xfrm>
          <a:prstGeom prst="rect">
            <a:avLst/>
          </a:prstGeom>
          <a:noFill/>
        </p:spPr>
        <p:txBody>
          <a:bodyPr wrap="square" lIns="0" tIns="0" rIns="0" bIns="0" rtlCol="0">
            <a:spAutoFit/>
          </a:bodyPr>
          <a:lstStyle/>
          <a:p>
            <a:pPr algn="ctr"/>
            <a:r>
              <a:rPr lang="es-ES_tradnl" sz="800" dirty="0">
                <a:latin typeface="Calibri" charset="0"/>
                <a:ea typeface="Calibri" charset="0"/>
                <a:cs typeface="Calibri" charset="0"/>
              </a:rPr>
              <a:t>Tiempo de secado</a:t>
            </a:r>
          </a:p>
        </p:txBody>
      </p:sp>
      <p:cxnSp>
        <p:nvCxnSpPr>
          <p:cNvPr id="117" name="Conector recto de flecha 116"/>
          <p:cNvCxnSpPr/>
          <p:nvPr/>
        </p:nvCxnSpPr>
        <p:spPr>
          <a:xfrm flipV="1">
            <a:off x="1534692" y="4147895"/>
            <a:ext cx="352299" cy="38670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CuadroTexto 119"/>
          <p:cNvSpPr txBox="1"/>
          <p:nvPr/>
        </p:nvSpPr>
        <p:spPr>
          <a:xfrm>
            <a:off x="770499" y="4185225"/>
            <a:ext cx="881167" cy="246221"/>
          </a:xfrm>
          <a:prstGeom prst="rect">
            <a:avLst/>
          </a:prstGeom>
          <a:noFill/>
        </p:spPr>
        <p:txBody>
          <a:bodyPr wrap="square" lIns="0" tIns="0" rIns="0" bIns="0" rtlCol="0">
            <a:spAutoFit/>
          </a:bodyPr>
          <a:lstStyle/>
          <a:p>
            <a:pPr algn="ctr"/>
            <a:r>
              <a:rPr lang="es-ES_tradnl" sz="800" dirty="0">
                <a:latin typeface="Calibri" charset="0"/>
                <a:ea typeface="Calibri" charset="0"/>
                <a:cs typeface="Calibri" charset="0"/>
              </a:rPr>
              <a:t>Dispositivo </a:t>
            </a:r>
            <a:r>
              <a:rPr lang="es-ES_tradnl" sz="800">
                <a:latin typeface="Calibri" charset="0"/>
                <a:ea typeface="Calibri" charset="0"/>
                <a:cs typeface="Calibri" charset="0"/>
              </a:rPr>
              <a:t>de secado malogrado</a:t>
            </a:r>
            <a:endParaRPr lang="es-ES_tradnl" sz="800" dirty="0">
              <a:latin typeface="Calibri" charset="0"/>
              <a:ea typeface="Calibri" charset="0"/>
              <a:cs typeface="Calibri" charset="0"/>
            </a:endParaRPr>
          </a:p>
        </p:txBody>
      </p:sp>
      <p:sp>
        <p:nvSpPr>
          <p:cNvPr id="54" name="Rectángulo 53">
            <a:extLst>
              <a:ext uri="{FF2B5EF4-FFF2-40B4-BE49-F238E27FC236}">
                <a16:creationId xmlns:a16="http://schemas.microsoft.com/office/drawing/2014/main" id="{0332CFE2-B906-2943-8CD1-01374C30015D}"/>
              </a:ext>
            </a:extLst>
          </p:cNvPr>
          <p:cNvSpPr/>
          <p:nvPr/>
        </p:nvSpPr>
        <p:spPr>
          <a:xfrm>
            <a:off x="785087" y="920364"/>
            <a:ext cx="3737572" cy="246221"/>
          </a:xfrm>
          <a:prstGeom prst="rect">
            <a:avLst/>
          </a:prstGeom>
        </p:spPr>
        <p:txBody>
          <a:bodyPr wrap="square" lIns="0" tIns="0" rIns="0" bIns="0">
            <a:spAutoFit/>
          </a:bodyPr>
          <a:lstStyle/>
          <a:p>
            <a:pPr marL="223838" indent="-223838">
              <a:spcAft>
                <a:spcPts val="600"/>
              </a:spcAft>
              <a:buFont typeface="+mj-lt"/>
              <a:buAutoNum type="arabicPeriod"/>
            </a:pPr>
            <a:r>
              <a:rPr lang="en-US" sz="1600" b="1" dirty="0">
                <a:solidFill>
                  <a:srgbClr val="EE4639"/>
                </a:solidFill>
                <a:latin typeface="Calibri" charset="0"/>
                <a:cs typeface="Calibri" charset="0"/>
              </a:rPr>
              <a:t>DIAGRAMA DE CAUSA Y EFECTO</a:t>
            </a:r>
          </a:p>
        </p:txBody>
      </p:sp>
      <p:grpSp>
        <p:nvGrpSpPr>
          <p:cNvPr id="57" name="Agrupar 70">
            <a:extLst>
              <a:ext uri="{FF2B5EF4-FFF2-40B4-BE49-F238E27FC236}">
                <a16:creationId xmlns:a16="http://schemas.microsoft.com/office/drawing/2014/main" id="{CCE5F960-85CA-A04A-9FDF-24AC28210761}"/>
              </a:ext>
            </a:extLst>
          </p:cNvPr>
          <p:cNvGrpSpPr/>
          <p:nvPr/>
        </p:nvGrpSpPr>
        <p:grpSpPr>
          <a:xfrm>
            <a:off x="511902" y="912279"/>
            <a:ext cx="210869" cy="211672"/>
            <a:chOff x="511902" y="912278"/>
            <a:chExt cx="281320" cy="282391"/>
          </a:xfrm>
        </p:grpSpPr>
        <p:sp>
          <p:nvSpPr>
            <p:cNvPr id="58" name="Elipse 57">
              <a:extLst>
                <a:ext uri="{FF2B5EF4-FFF2-40B4-BE49-F238E27FC236}">
                  <a16:creationId xmlns:a16="http://schemas.microsoft.com/office/drawing/2014/main" id="{0E8E6C83-05FE-D146-A68B-01391A338390}"/>
                </a:ext>
              </a:extLst>
            </p:cNvPr>
            <p:cNvSpPr/>
            <p:nvPr/>
          </p:nvSpPr>
          <p:spPr>
            <a:xfrm rot="5400000">
              <a:off x="511366" y="912814"/>
              <a:ext cx="282391" cy="281320"/>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9" name="Imagen 58">
              <a:extLst>
                <a:ext uri="{FF2B5EF4-FFF2-40B4-BE49-F238E27FC236}">
                  <a16:creationId xmlns:a16="http://schemas.microsoft.com/office/drawing/2014/main" id="{34F0C6EA-1D71-0D42-8342-A8962BAD7280}"/>
                </a:ext>
              </a:extLst>
            </p:cNvPr>
            <p:cNvPicPr>
              <a:picLocks noChangeAspect="1"/>
            </p:cNvPicPr>
            <p:nvPr/>
          </p:nvPicPr>
          <p:blipFill>
            <a:blip r:embed="rId3">
              <a:alphaModFix/>
              <a:lum bright="100000" contrast="100000"/>
            </a:blip>
            <a:stretch>
              <a:fillRect/>
            </a:stretch>
          </p:blipFill>
          <p:spPr>
            <a:xfrm rot="5400000">
              <a:off x="578093" y="979006"/>
              <a:ext cx="148937" cy="148937"/>
            </a:xfrm>
            <a:prstGeom prst="rect">
              <a:avLst/>
            </a:prstGeom>
          </p:spPr>
        </p:pic>
      </p:grpSp>
      <p:sp>
        <p:nvSpPr>
          <p:cNvPr id="63" name="Elipse 62">
            <a:extLst>
              <a:ext uri="{FF2B5EF4-FFF2-40B4-BE49-F238E27FC236}">
                <a16:creationId xmlns:a16="http://schemas.microsoft.com/office/drawing/2014/main" id="{9996116E-E6F2-D044-A90B-BF59620ED5E5}"/>
              </a:ext>
            </a:extLst>
          </p:cNvPr>
          <p:cNvSpPr/>
          <p:nvPr/>
        </p:nvSpPr>
        <p:spPr>
          <a:xfrm rot="5400000">
            <a:off x="511500" y="912681"/>
            <a:ext cx="211672" cy="210869"/>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64" name="Imagen 63">
            <a:extLst>
              <a:ext uri="{FF2B5EF4-FFF2-40B4-BE49-F238E27FC236}">
                <a16:creationId xmlns:a16="http://schemas.microsoft.com/office/drawing/2014/main" id="{1C6BB2CB-1731-734A-B042-E26B06D44F68}"/>
              </a:ext>
            </a:extLst>
          </p:cNvPr>
          <p:cNvPicPr>
            <a:picLocks noChangeAspect="1"/>
          </p:cNvPicPr>
          <p:nvPr/>
        </p:nvPicPr>
        <p:blipFill>
          <a:blip r:embed="rId4"/>
          <a:stretch>
            <a:fillRect/>
          </a:stretch>
        </p:blipFill>
        <p:spPr>
          <a:xfrm>
            <a:off x="566792" y="966062"/>
            <a:ext cx="101088" cy="104106"/>
          </a:xfrm>
          <a:prstGeom prst="rect">
            <a:avLst/>
          </a:prstGeom>
        </p:spPr>
      </p:pic>
    </p:spTree>
    <p:extLst>
      <p:ext uri="{BB962C8B-B14F-4D97-AF65-F5344CB8AC3E}">
        <p14:creationId xmlns:p14="http://schemas.microsoft.com/office/powerpoint/2010/main" val="1717901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7690149" cy="3891386"/>
          </a:xfrm>
          <a:prstGeom prst="rect">
            <a:avLst/>
          </a:prstGeom>
        </p:spPr>
        <p:txBody>
          <a:bodyPr wrap="square" lIns="0" tIns="0" rIns="0" bIns="46800">
            <a:spAutoFit/>
          </a:bodyPr>
          <a:lstStyle/>
          <a:p>
            <a:pPr marL="223838" indent="-223838">
              <a:spcAft>
                <a:spcPts val="600"/>
              </a:spcAft>
              <a:buFont typeface="+mj-lt"/>
              <a:buAutoNum type="arabicPeriod" startAt="2"/>
            </a:pPr>
            <a:r>
              <a:rPr lang="en-US" sz="1600" b="1" dirty="0">
                <a:solidFill>
                  <a:srgbClr val="714FA0"/>
                </a:solidFill>
                <a:latin typeface="Calibri" charset="0"/>
                <a:ea typeface="Calibri" charset="0"/>
                <a:cs typeface="Calibri" charset="0"/>
              </a:rPr>
              <a:t>HOJA DE REVISIÓN</a:t>
            </a:r>
          </a:p>
          <a:p>
            <a:pPr marL="223838">
              <a:spcAft>
                <a:spcPts val="0"/>
              </a:spcAft>
            </a:pPr>
            <a:r>
              <a:rPr lang="es-PE" sz="1600" b="1" dirty="0">
                <a:latin typeface="Calibri" charset="0"/>
                <a:ea typeface="Calibri" charset="0"/>
                <a:cs typeface="Calibri" charset="0"/>
              </a:rPr>
              <a:t>Descripción: </a:t>
            </a:r>
            <a:endParaRPr lang="es-PE" sz="1600" dirty="0">
              <a:latin typeface="Calibri" charset="0"/>
              <a:ea typeface="Calibri" charset="0"/>
              <a:cs typeface="Calibri" charset="0"/>
            </a:endParaRPr>
          </a:p>
          <a:p>
            <a:pPr marL="223838">
              <a:spcAft>
                <a:spcPts val="0"/>
              </a:spcAft>
            </a:pPr>
            <a:r>
              <a:rPr lang="es-PE" sz="1600" dirty="0">
                <a:latin typeface="Calibri" charset="0"/>
                <a:ea typeface="Calibri" charset="0"/>
                <a:cs typeface="Calibri" charset="0"/>
              </a:rPr>
              <a:t>Una hoja de verificación es una forma estructurada, preparada para recoger y analizar los datos. Esta es una herramienta genérica que se puede adaptar para una amplia variedad de propósitos.</a:t>
            </a:r>
          </a:p>
          <a:p>
            <a:pPr marL="223838">
              <a:spcAft>
                <a:spcPts val="0"/>
              </a:spcAft>
            </a:pPr>
            <a:endParaRPr lang="es-PE" sz="1600" dirty="0">
              <a:latin typeface="Calibri" charset="0"/>
              <a:ea typeface="Calibri" charset="0"/>
              <a:cs typeface="Calibri" charset="0"/>
            </a:endParaRPr>
          </a:p>
          <a:p>
            <a:pPr marL="223838">
              <a:lnSpc>
                <a:spcPct val="115000"/>
              </a:lnSpc>
              <a:spcAft>
                <a:spcPts val="0"/>
              </a:spcAft>
            </a:pPr>
            <a:r>
              <a:rPr lang="es-PE" sz="1600" dirty="0">
                <a:latin typeface="Calibri" charset="0"/>
                <a:ea typeface="Calibri" charset="0"/>
                <a:cs typeface="Calibri" charset="0"/>
              </a:rPr>
              <a:t>Cuando usarlo:</a:t>
            </a:r>
          </a:p>
          <a:p>
            <a:pPr marL="223838">
              <a:lnSpc>
                <a:spcPct val="115000"/>
              </a:lnSpc>
              <a:spcAft>
                <a:spcPts val="0"/>
              </a:spcAft>
            </a:pPr>
            <a:endParaRPr lang="es-PE" sz="1600" dirty="0">
              <a:latin typeface="Calibri" charset="0"/>
              <a:ea typeface="Calibri" charset="0"/>
              <a:cs typeface="Calibri" charset="0"/>
            </a:endParaRPr>
          </a:p>
          <a:p>
            <a:pPr marL="404813" indent="-180975">
              <a:spcAft>
                <a:spcPts val="0"/>
              </a:spcAft>
              <a:buFont typeface="Arial"/>
              <a:buChar char="•"/>
            </a:pPr>
            <a:r>
              <a:rPr lang="es-PE" sz="1600" dirty="0">
                <a:latin typeface="Calibri" charset="0"/>
                <a:ea typeface="Calibri" charset="0"/>
                <a:cs typeface="Calibri" charset="0"/>
              </a:rPr>
              <a:t>Cuando los datos se pueden observar y recoger varias veces por la misma persona o en el mismo lugar.</a:t>
            </a:r>
          </a:p>
          <a:p>
            <a:pPr marL="404813" indent="-180975">
              <a:spcAft>
                <a:spcPts val="0"/>
              </a:spcAft>
              <a:buFont typeface="Arial"/>
              <a:buChar char="•"/>
            </a:pPr>
            <a:endParaRPr lang="es-PE" sz="1600" dirty="0">
              <a:latin typeface="Calibri" charset="0"/>
              <a:ea typeface="Calibri" charset="0"/>
              <a:cs typeface="Calibri" charset="0"/>
            </a:endParaRPr>
          </a:p>
          <a:p>
            <a:pPr marL="404813" indent="-180975">
              <a:spcAft>
                <a:spcPts val="0"/>
              </a:spcAft>
              <a:buFont typeface="Arial"/>
              <a:buChar char="•"/>
            </a:pPr>
            <a:r>
              <a:rPr lang="es-PE" sz="1600" dirty="0">
                <a:latin typeface="Calibri" charset="0"/>
                <a:ea typeface="Calibri" charset="0"/>
                <a:cs typeface="Calibri" charset="0"/>
              </a:rPr>
              <a:t>Cuando se recolectan datos sobre la frecuencia o patrones de eventos, problemas, defectos, localización de defectos, causas de defectos, etc. </a:t>
            </a:r>
          </a:p>
          <a:p>
            <a:pPr marL="404813" indent="-180975">
              <a:spcAft>
                <a:spcPts val="0"/>
              </a:spcAft>
              <a:buFont typeface="Arial"/>
              <a:buChar char="•"/>
            </a:pPr>
            <a:endParaRPr lang="es-PE" sz="1600" dirty="0">
              <a:latin typeface="Calibri" charset="0"/>
              <a:ea typeface="Calibri" charset="0"/>
              <a:cs typeface="Calibri" charset="0"/>
            </a:endParaRPr>
          </a:p>
          <a:p>
            <a:pPr marL="404813" indent="-180975">
              <a:spcAft>
                <a:spcPts val="0"/>
              </a:spcAft>
              <a:buFont typeface="Arial"/>
              <a:buChar char="•"/>
            </a:pPr>
            <a:r>
              <a:rPr lang="es-PE" sz="1600" dirty="0">
                <a:latin typeface="Calibri" charset="0"/>
                <a:ea typeface="Calibri" charset="0"/>
                <a:cs typeface="Calibri" charset="0"/>
              </a:rPr>
              <a:t>Al recoger datos de un proceso de producción.</a:t>
            </a:r>
          </a:p>
        </p:txBody>
      </p:sp>
    </p:spTree>
    <p:extLst>
      <p:ext uri="{BB962C8B-B14F-4D97-AF65-F5344CB8AC3E}">
        <p14:creationId xmlns:p14="http://schemas.microsoft.com/office/powerpoint/2010/main" val="102301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7690149" cy="616644"/>
          </a:xfrm>
          <a:prstGeom prst="rect">
            <a:avLst/>
          </a:prstGeom>
        </p:spPr>
        <p:txBody>
          <a:bodyPr wrap="square" lIns="0" tIns="0" rIns="0" bIns="46800">
            <a:spAutoFit/>
          </a:bodyPr>
          <a:lstStyle/>
          <a:p>
            <a:pPr marL="223838" indent="-223838">
              <a:spcAft>
                <a:spcPts val="600"/>
              </a:spcAft>
              <a:buFont typeface="+mj-lt"/>
              <a:buAutoNum type="arabicPeriod" startAt="2"/>
            </a:pPr>
            <a:r>
              <a:rPr lang="es-ES_tradnl" sz="1600" b="1" dirty="0">
                <a:solidFill>
                  <a:srgbClr val="714FA0"/>
                </a:solidFill>
                <a:latin typeface="Calibri" charset="0"/>
                <a:ea typeface="Calibri" charset="0"/>
                <a:cs typeface="Calibri" charset="0"/>
              </a:rPr>
              <a:t>HOJA DE REVISIÓN</a:t>
            </a:r>
          </a:p>
          <a:p>
            <a:pPr>
              <a:spcAft>
                <a:spcPts val="600"/>
              </a:spcAft>
            </a:pPr>
            <a:r>
              <a:rPr lang="es-ES_tradnl" sz="1600" dirty="0">
                <a:latin typeface="Calibri" charset="0"/>
                <a:ea typeface="Calibri" charset="0"/>
                <a:cs typeface="Calibri" charset="0"/>
              </a:rPr>
              <a:t>Pasos a seguir:</a:t>
            </a:r>
          </a:p>
        </p:txBody>
      </p:sp>
      <p:sp>
        <p:nvSpPr>
          <p:cNvPr id="4" name="Rectángulo 3"/>
          <p:cNvSpPr/>
          <p:nvPr/>
        </p:nvSpPr>
        <p:spPr>
          <a:xfrm>
            <a:off x="969010" y="1716996"/>
            <a:ext cx="6572527" cy="646331"/>
          </a:xfrm>
          <a:prstGeom prst="rect">
            <a:avLst/>
          </a:prstGeom>
        </p:spPr>
        <p:txBody>
          <a:bodyPr wrap="square" lIns="0" tIns="0" rIns="0" bIns="0">
            <a:spAutoFit/>
          </a:bodyPr>
          <a:lstStyle/>
          <a:p>
            <a:pPr lvl="0"/>
            <a:r>
              <a:rPr lang="es-PE" sz="1400" dirty="0">
                <a:latin typeface="Calibri" charset="0"/>
                <a:ea typeface="Calibri" charset="0"/>
                <a:cs typeface="Calibri" charset="0"/>
              </a:rPr>
              <a:t>Aclarar los objetivos de medición. Haga preguntas tales como "¿Cuál es el problema? “; " ¿Por qué se deben recoger los datos? “; " ¿Quién va a utilizar el la información que se recopila? "y" ¿Quién va a recoger los datos? “</a:t>
            </a:r>
          </a:p>
        </p:txBody>
      </p:sp>
      <p:cxnSp>
        <p:nvCxnSpPr>
          <p:cNvPr id="5" name="Conector recto 4"/>
          <p:cNvCxnSpPr>
            <a:stCxn id="7" idx="4"/>
            <a:endCxn id="28" idx="0"/>
          </p:cNvCxnSpPr>
          <p:nvPr/>
        </p:nvCxnSpPr>
        <p:spPr>
          <a:xfrm>
            <a:off x="754609" y="1874399"/>
            <a:ext cx="0" cy="2614058"/>
          </a:xfrm>
          <a:prstGeom prst="line">
            <a:avLst/>
          </a:prstGeom>
          <a:ln>
            <a:solidFill>
              <a:srgbClr val="7150A0"/>
            </a:solidFill>
          </a:ln>
        </p:spPr>
        <p:style>
          <a:lnRef idx="1">
            <a:schemeClr val="accent1"/>
          </a:lnRef>
          <a:fillRef idx="0">
            <a:schemeClr val="accent1"/>
          </a:fillRef>
          <a:effectRef idx="0">
            <a:schemeClr val="accent1"/>
          </a:effectRef>
          <a:fontRef idx="minor">
            <a:schemeClr val="tx1"/>
          </a:fontRef>
        </p:style>
      </p:cxnSp>
      <p:grpSp>
        <p:nvGrpSpPr>
          <p:cNvPr id="6" name="Agrupar 5"/>
          <p:cNvGrpSpPr/>
          <p:nvPr/>
        </p:nvGrpSpPr>
        <p:grpSpPr>
          <a:xfrm>
            <a:off x="684213" y="1734141"/>
            <a:ext cx="140792" cy="140258"/>
            <a:chOff x="3427964" y="2244682"/>
            <a:chExt cx="225891" cy="225034"/>
          </a:xfrm>
        </p:grpSpPr>
        <p:sp>
          <p:nvSpPr>
            <p:cNvPr id="7" name="Elipse 6"/>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 name="Elipse 7"/>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10" name="Rectángulo 9"/>
          <p:cNvSpPr/>
          <p:nvPr/>
        </p:nvSpPr>
        <p:spPr>
          <a:xfrm>
            <a:off x="969010" y="2543296"/>
            <a:ext cx="6572527" cy="430887"/>
          </a:xfrm>
          <a:prstGeom prst="rect">
            <a:avLst/>
          </a:prstGeom>
        </p:spPr>
        <p:txBody>
          <a:bodyPr wrap="square" lIns="0" tIns="0" rIns="0" bIns="0">
            <a:spAutoFit/>
          </a:bodyPr>
          <a:lstStyle/>
          <a:p>
            <a:pPr lvl="0"/>
            <a:r>
              <a:rPr lang="es-PE" sz="1400" dirty="0">
                <a:latin typeface="Calibri" charset="0"/>
                <a:ea typeface="Calibri" charset="0"/>
                <a:cs typeface="Calibri" charset="0"/>
              </a:rPr>
              <a:t>Crear un formulario de recogida de datos. Determinar las cosas específicas que se medirán y anotarlas al lado izquierdo de la hoja de verificación. </a:t>
            </a:r>
          </a:p>
        </p:txBody>
      </p:sp>
      <p:grpSp>
        <p:nvGrpSpPr>
          <p:cNvPr id="11" name="Agrupar 10"/>
          <p:cNvGrpSpPr/>
          <p:nvPr/>
        </p:nvGrpSpPr>
        <p:grpSpPr>
          <a:xfrm>
            <a:off x="684213" y="2588824"/>
            <a:ext cx="140792" cy="140258"/>
            <a:chOff x="3427964" y="2244682"/>
            <a:chExt cx="225891" cy="225034"/>
          </a:xfrm>
        </p:grpSpPr>
        <p:sp>
          <p:nvSpPr>
            <p:cNvPr id="12" name="Elipse 11"/>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3" name="Elipse 12"/>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14" name="Rectángulo 13"/>
          <p:cNvSpPr/>
          <p:nvPr/>
        </p:nvSpPr>
        <p:spPr>
          <a:xfrm>
            <a:off x="969010" y="3182535"/>
            <a:ext cx="7706678" cy="215444"/>
          </a:xfrm>
          <a:prstGeom prst="rect">
            <a:avLst/>
          </a:prstGeom>
        </p:spPr>
        <p:txBody>
          <a:bodyPr wrap="square" lIns="0" tIns="0" rIns="0" bIns="0">
            <a:spAutoFit/>
          </a:bodyPr>
          <a:lstStyle/>
          <a:p>
            <a:pPr lvl="0"/>
            <a:r>
              <a:rPr lang="es-PE" sz="1400" dirty="0">
                <a:latin typeface="Calibri" charset="0"/>
                <a:ea typeface="Calibri" charset="0"/>
                <a:cs typeface="Calibri" charset="0"/>
              </a:rPr>
              <a:t>Determinar el tiempo o lugar que se está midiendo y escribir esto en la parte superior de las columnas.</a:t>
            </a:r>
          </a:p>
        </p:txBody>
      </p:sp>
      <p:grpSp>
        <p:nvGrpSpPr>
          <p:cNvPr id="15" name="Agrupar 14"/>
          <p:cNvGrpSpPr/>
          <p:nvPr/>
        </p:nvGrpSpPr>
        <p:grpSpPr>
          <a:xfrm>
            <a:off x="684213" y="3228063"/>
            <a:ext cx="140792" cy="140258"/>
            <a:chOff x="3427964" y="2244682"/>
            <a:chExt cx="225891" cy="225034"/>
          </a:xfrm>
        </p:grpSpPr>
        <p:sp>
          <p:nvSpPr>
            <p:cNvPr id="16" name="Elipse 15"/>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 name="Elipse 16"/>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18" name="Rectángulo 17"/>
          <p:cNvSpPr/>
          <p:nvPr/>
        </p:nvSpPr>
        <p:spPr>
          <a:xfrm>
            <a:off x="969010" y="3603813"/>
            <a:ext cx="7233430" cy="215444"/>
          </a:xfrm>
          <a:prstGeom prst="rect">
            <a:avLst/>
          </a:prstGeom>
        </p:spPr>
        <p:txBody>
          <a:bodyPr wrap="square" lIns="0" tIns="0" rIns="0" bIns="0">
            <a:spAutoFit/>
          </a:bodyPr>
          <a:lstStyle/>
          <a:p>
            <a:pPr lvl="0"/>
            <a:r>
              <a:rPr lang="es-PE" sz="1400" dirty="0">
                <a:latin typeface="Calibri" charset="0"/>
                <a:ea typeface="Calibri" charset="0"/>
                <a:cs typeface="Calibri" charset="0"/>
              </a:rPr>
              <a:t>Recoger los datos registrando en la hoja de verificación cada vez que se da el evento en evaluación.</a:t>
            </a:r>
          </a:p>
        </p:txBody>
      </p:sp>
      <p:grpSp>
        <p:nvGrpSpPr>
          <p:cNvPr id="19" name="Agrupar 18"/>
          <p:cNvGrpSpPr/>
          <p:nvPr/>
        </p:nvGrpSpPr>
        <p:grpSpPr>
          <a:xfrm>
            <a:off x="684213" y="3649341"/>
            <a:ext cx="140792" cy="140258"/>
            <a:chOff x="3427964" y="2244682"/>
            <a:chExt cx="225891" cy="225034"/>
          </a:xfrm>
        </p:grpSpPr>
        <p:sp>
          <p:nvSpPr>
            <p:cNvPr id="20" name="Elipse 19"/>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1" name="Elipse 20"/>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22" name="Rectángulo 21"/>
          <p:cNvSpPr/>
          <p:nvPr/>
        </p:nvSpPr>
        <p:spPr>
          <a:xfrm>
            <a:off x="969010" y="4023371"/>
            <a:ext cx="7233430" cy="215444"/>
          </a:xfrm>
          <a:prstGeom prst="rect">
            <a:avLst/>
          </a:prstGeom>
        </p:spPr>
        <p:txBody>
          <a:bodyPr wrap="square" lIns="0" tIns="0" rIns="0" bIns="0">
            <a:spAutoFit/>
          </a:bodyPr>
          <a:lstStyle/>
          <a:p>
            <a:pPr lvl="0"/>
            <a:r>
              <a:rPr lang="es-PE" sz="1400">
                <a:latin typeface="Calibri" charset="0"/>
                <a:ea typeface="Calibri" charset="0"/>
                <a:cs typeface="Calibri" charset="0"/>
              </a:rPr>
              <a:t>Tabular los datos mediante la suma de la cantidad de ocurrencias de cada categoría que se mide.</a:t>
            </a:r>
            <a:endParaRPr lang="es-PE" sz="1400" dirty="0">
              <a:latin typeface="Calibri" charset="0"/>
              <a:ea typeface="Calibri" charset="0"/>
              <a:cs typeface="Calibri" charset="0"/>
            </a:endParaRPr>
          </a:p>
        </p:txBody>
      </p:sp>
      <p:grpSp>
        <p:nvGrpSpPr>
          <p:cNvPr id="23" name="Agrupar 22"/>
          <p:cNvGrpSpPr/>
          <p:nvPr/>
        </p:nvGrpSpPr>
        <p:grpSpPr>
          <a:xfrm>
            <a:off x="684213" y="4068899"/>
            <a:ext cx="140792" cy="140258"/>
            <a:chOff x="3427964" y="2244682"/>
            <a:chExt cx="225891" cy="225034"/>
          </a:xfrm>
        </p:grpSpPr>
        <p:sp>
          <p:nvSpPr>
            <p:cNvPr id="24" name="Elipse 23"/>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5" name="Elipse 24"/>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26" name="Rectángulo 25"/>
          <p:cNvSpPr/>
          <p:nvPr/>
        </p:nvSpPr>
        <p:spPr>
          <a:xfrm>
            <a:off x="969010" y="4442929"/>
            <a:ext cx="7233430" cy="430887"/>
          </a:xfrm>
          <a:prstGeom prst="rect">
            <a:avLst/>
          </a:prstGeom>
        </p:spPr>
        <p:txBody>
          <a:bodyPr wrap="square" lIns="0" tIns="0" rIns="0" bIns="0">
            <a:spAutoFit/>
          </a:bodyPr>
          <a:lstStyle/>
          <a:p>
            <a:pPr lvl="0"/>
            <a:r>
              <a:rPr lang="es-PE" sz="1400" dirty="0">
                <a:latin typeface="Calibri" charset="0"/>
                <a:ea typeface="Calibri" charset="0"/>
                <a:cs typeface="Calibri" charset="0"/>
              </a:rPr>
              <a:t>Los datos de la hoja de verificación se pueden resumir en varias formas, tal como con un diagrama de Pareto o un histograma.</a:t>
            </a:r>
          </a:p>
        </p:txBody>
      </p:sp>
      <p:grpSp>
        <p:nvGrpSpPr>
          <p:cNvPr id="27" name="Agrupar 26"/>
          <p:cNvGrpSpPr/>
          <p:nvPr/>
        </p:nvGrpSpPr>
        <p:grpSpPr>
          <a:xfrm>
            <a:off x="684213" y="4488457"/>
            <a:ext cx="140792" cy="140258"/>
            <a:chOff x="3427964" y="2244682"/>
            <a:chExt cx="225891" cy="225034"/>
          </a:xfrm>
        </p:grpSpPr>
        <p:sp>
          <p:nvSpPr>
            <p:cNvPr id="28" name="Elipse 27"/>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9" name="Elipse 28"/>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Tree>
    <p:extLst>
      <p:ext uri="{BB962C8B-B14F-4D97-AF65-F5344CB8AC3E}">
        <p14:creationId xmlns:p14="http://schemas.microsoft.com/office/powerpoint/2010/main" val="1939858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7690149" cy="293478"/>
          </a:xfrm>
          <a:prstGeom prst="rect">
            <a:avLst/>
          </a:prstGeom>
        </p:spPr>
        <p:txBody>
          <a:bodyPr wrap="square" lIns="0" tIns="0" rIns="0" bIns="46800">
            <a:spAutoFit/>
          </a:bodyPr>
          <a:lstStyle/>
          <a:p>
            <a:pPr marL="223838" indent="-223838">
              <a:spcAft>
                <a:spcPts val="600"/>
              </a:spcAft>
              <a:buFont typeface="+mj-lt"/>
              <a:buAutoNum type="arabicPeriod" startAt="2"/>
            </a:pPr>
            <a:r>
              <a:rPr lang="en-US" sz="1600" b="1" dirty="0">
                <a:solidFill>
                  <a:srgbClr val="714FA0"/>
                </a:solidFill>
                <a:latin typeface="Calibri" charset="0"/>
                <a:ea typeface="Calibri" charset="0"/>
                <a:cs typeface="Calibri" charset="0"/>
              </a:rPr>
              <a:t>HOJA DE REVISIÓN</a:t>
            </a:r>
          </a:p>
        </p:txBody>
      </p:sp>
      <p:graphicFrame>
        <p:nvGraphicFramePr>
          <p:cNvPr id="4" name="Tabla 3"/>
          <p:cNvGraphicFramePr>
            <a:graphicFrameLocks noGrp="1"/>
          </p:cNvGraphicFramePr>
          <p:nvPr>
            <p:extLst>
              <p:ext uri="{D42A27DB-BD31-4B8C-83A1-F6EECF244321}">
                <p14:modId xmlns:p14="http://schemas.microsoft.com/office/powerpoint/2010/main" val="3372977165"/>
              </p:ext>
            </p:extLst>
          </p:nvPr>
        </p:nvGraphicFramePr>
        <p:xfrm>
          <a:off x="495299" y="1300343"/>
          <a:ext cx="8162926" cy="3688990"/>
        </p:xfrm>
        <a:graphic>
          <a:graphicData uri="http://schemas.openxmlformats.org/drawingml/2006/table">
            <a:tbl>
              <a:tblPr firstRow="1" bandRow="1">
                <a:tableStyleId>{5C22544A-7EE6-4342-B048-85BDC9FD1C3A}</a:tableStyleId>
              </a:tblPr>
              <a:tblGrid>
                <a:gridCol w="1788256">
                  <a:extLst>
                    <a:ext uri="{9D8B030D-6E8A-4147-A177-3AD203B41FA5}">
                      <a16:colId xmlns:a16="http://schemas.microsoft.com/office/drawing/2014/main" val="20000"/>
                    </a:ext>
                  </a:extLst>
                </a:gridCol>
                <a:gridCol w="1062445">
                  <a:extLst>
                    <a:ext uri="{9D8B030D-6E8A-4147-A177-3AD203B41FA5}">
                      <a16:colId xmlns:a16="http://schemas.microsoft.com/office/drawing/2014/main" val="20001"/>
                    </a:ext>
                  </a:extLst>
                </a:gridCol>
                <a:gridCol w="1062445">
                  <a:extLst>
                    <a:ext uri="{9D8B030D-6E8A-4147-A177-3AD203B41FA5}">
                      <a16:colId xmlns:a16="http://schemas.microsoft.com/office/drawing/2014/main" val="20002"/>
                    </a:ext>
                  </a:extLst>
                </a:gridCol>
                <a:gridCol w="1062445">
                  <a:extLst>
                    <a:ext uri="{9D8B030D-6E8A-4147-A177-3AD203B41FA5}">
                      <a16:colId xmlns:a16="http://schemas.microsoft.com/office/drawing/2014/main" val="20003"/>
                    </a:ext>
                  </a:extLst>
                </a:gridCol>
                <a:gridCol w="1062445">
                  <a:extLst>
                    <a:ext uri="{9D8B030D-6E8A-4147-A177-3AD203B41FA5}">
                      <a16:colId xmlns:a16="http://schemas.microsoft.com/office/drawing/2014/main" val="20004"/>
                    </a:ext>
                  </a:extLst>
                </a:gridCol>
                <a:gridCol w="1062445">
                  <a:extLst>
                    <a:ext uri="{9D8B030D-6E8A-4147-A177-3AD203B41FA5}">
                      <a16:colId xmlns:a16="http://schemas.microsoft.com/office/drawing/2014/main" val="20005"/>
                    </a:ext>
                  </a:extLst>
                </a:gridCol>
                <a:gridCol w="1062445">
                  <a:extLst>
                    <a:ext uri="{9D8B030D-6E8A-4147-A177-3AD203B41FA5}">
                      <a16:colId xmlns:a16="http://schemas.microsoft.com/office/drawing/2014/main" val="20006"/>
                    </a:ext>
                  </a:extLst>
                </a:gridCol>
              </a:tblGrid>
              <a:tr h="417696">
                <a:tc gridSpan="7">
                  <a:txBody>
                    <a:bodyPr/>
                    <a:lstStyle/>
                    <a:p>
                      <a:pPr algn="ctr"/>
                      <a:r>
                        <a:rPr lang="es-PE" sz="1400" dirty="0">
                          <a:latin typeface="Calibri" charset="0"/>
                          <a:ea typeface="Calibri" charset="0"/>
                          <a:cs typeface="Calibri" charset="0"/>
                        </a:rPr>
                        <a:t>Causas</a:t>
                      </a:r>
                      <a:r>
                        <a:rPr lang="es-PE" sz="1400" baseline="0" dirty="0">
                          <a:latin typeface="Calibri" charset="0"/>
                          <a:ea typeface="Calibri" charset="0"/>
                          <a:cs typeface="Calibri" charset="0"/>
                        </a:rPr>
                        <a:t> de cartas extraviadas</a:t>
                      </a:r>
                      <a:endParaRPr lang="es-PE" sz="1400" dirty="0">
                        <a:latin typeface="Calibri" charset="0"/>
                        <a:ea typeface="Calibri" charset="0"/>
                        <a:cs typeface="Calibri" charset="0"/>
                      </a:endParaRP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2C24E"/>
                    </a:solidFill>
                  </a:tcPr>
                </a:tc>
                <a:tc hMerge="1">
                  <a:txBody>
                    <a:bodyPr/>
                    <a:lstStyle/>
                    <a:p>
                      <a:endParaRPr lang="es-PE" sz="1800" dirty="0"/>
                    </a:p>
                  </a:txBody>
                  <a:tcPr marL="88416" marR="88416" marT="44208" marB="44208">
                    <a:solidFill>
                      <a:schemeClr val="accent3"/>
                    </a:solidFill>
                  </a:tcPr>
                </a:tc>
                <a:tc hMerge="1">
                  <a:txBody>
                    <a:bodyPr/>
                    <a:lstStyle/>
                    <a:p>
                      <a:endParaRPr lang="es-PE" sz="1800" dirty="0"/>
                    </a:p>
                  </a:txBody>
                  <a:tcPr marL="88416" marR="88416" marT="44208" marB="44208">
                    <a:solidFill>
                      <a:schemeClr val="accent3"/>
                    </a:solidFill>
                  </a:tcPr>
                </a:tc>
                <a:tc hMerge="1">
                  <a:txBody>
                    <a:bodyPr/>
                    <a:lstStyle/>
                    <a:p>
                      <a:endParaRPr lang="es-PE" sz="1800" dirty="0"/>
                    </a:p>
                  </a:txBody>
                  <a:tcPr marL="88416" marR="88416" marT="44208" marB="44208">
                    <a:solidFill>
                      <a:schemeClr val="accent3"/>
                    </a:solidFill>
                  </a:tcPr>
                </a:tc>
                <a:tc hMerge="1">
                  <a:txBody>
                    <a:bodyPr/>
                    <a:lstStyle/>
                    <a:p>
                      <a:endParaRPr lang="es-PE" sz="1800" dirty="0"/>
                    </a:p>
                  </a:txBody>
                  <a:tcPr marL="88416" marR="88416" marT="44208" marB="44208">
                    <a:solidFill>
                      <a:schemeClr val="accent3"/>
                    </a:solidFill>
                  </a:tcPr>
                </a:tc>
                <a:tc hMerge="1">
                  <a:txBody>
                    <a:bodyPr/>
                    <a:lstStyle/>
                    <a:p>
                      <a:endParaRPr lang="es-PE" sz="1800" dirty="0"/>
                    </a:p>
                  </a:txBody>
                  <a:tcPr marL="88416" marR="88416" marT="44208" marB="44208">
                    <a:solidFill>
                      <a:schemeClr val="accent3"/>
                    </a:solidFill>
                  </a:tcPr>
                </a:tc>
                <a:tc hMerge="1">
                  <a:txBody>
                    <a:bodyPr/>
                    <a:lstStyle/>
                    <a:p>
                      <a:endParaRPr lang="es-PE" sz="1800" dirty="0"/>
                    </a:p>
                  </a:txBody>
                  <a:tcPr marL="88416" marR="88416" marT="44208" marB="44208">
                    <a:solidFill>
                      <a:schemeClr val="accent3"/>
                    </a:solidFill>
                  </a:tcPr>
                </a:tc>
                <a:extLst>
                  <a:ext uri="{0D108BD9-81ED-4DB2-BD59-A6C34878D82A}">
                    <a16:rowId xmlns:a16="http://schemas.microsoft.com/office/drawing/2014/main" val="10000"/>
                  </a:ext>
                </a:extLst>
              </a:tr>
              <a:tr h="514811">
                <a:tc>
                  <a:txBody>
                    <a:bodyPr/>
                    <a:lstStyle/>
                    <a:p>
                      <a:r>
                        <a:rPr lang="es-PE" sz="1400" dirty="0">
                          <a:solidFill>
                            <a:srgbClr val="FFFFFF"/>
                          </a:solidFill>
                          <a:latin typeface="Calibri" charset="0"/>
                          <a:ea typeface="Calibri" charset="0"/>
                          <a:cs typeface="Calibri" charset="0"/>
                        </a:rPr>
                        <a:t>Tipo de defecto</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14FA0"/>
                    </a:solidFill>
                  </a:tcPr>
                </a:tc>
                <a:tc>
                  <a:txBody>
                    <a:bodyPr/>
                    <a:lstStyle/>
                    <a:p>
                      <a:r>
                        <a:rPr lang="es-PE" sz="1400" dirty="0">
                          <a:solidFill>
                            <a:srgbClr val="FFFFFF"/>
                          </a:solidFill>
                          <a:latin typeface="Calibri" charset="0"/>
                          <a:ea typeface="Calibri" charset="0"/>
                          <a:cs typeface="Calibri" charset="0"/>
                        </a:rPr>
                        <a:t>23 Abril</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14FA0"/>
                    </a:solidFill>
                  </a:tcPr>
                </a:tc>
                <a:tc>
                  <a:txBody>
                    <a:bodyPr/>
                    <a:lstStyle/>
                    <a:p>
                      <a:r>
                        <a:rPr lang="es-PE" sz="1400" dirty="0">
                          <a:solidFill>
                            <a:srgbClr val="FFFFFF"/>
                          </a:solidFill>
                          <a:latin typeface="Calibri" charset="0"/>
                          <a:ea typeface="Calibri" charset="0"/>
                          <a:cs typeface="Calibri" charset="0"/>
                        </a:rPr>
                        <a:t>24 Abril</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14FA0"/>
                    </a:solidFill>
                  </a:tcPr>
                </a:tc>
                <a:tc>
                  <a:txBody>
                    <a:bodyPr/>
                    <a:lstStyle/>
                    <a:p>
                      <a:r>
                        <a:rPr lang="es-PE" sz="1400" dirty="0">
                          <a:solidFill>
                            <a:srgbClr val="FFFFFF"/>
                          </a:solidFill>
                          <a:latin typeface="Calibri" charset="0"/>
                          <a:ea typeface="Calibri" charset="0"/>
                          <a:cs typeface="Calibri" charset="0"/>
                        </a:rPr>
                        <a:t>25 Abril</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14FA0"/>
                    </a:solidFill>
                  </a:tcPr>
                </a:tc>
                <a:tc>
                  <a:txBody>
                    <a:bodyPr/>
                    <a:lstStyle/>
                    <a:p>
                      <a:r>
                        <a:rPr lang="es-PE" sz="1400" dirty="0">
                          <a:solidFill>
                            <a:srgbClr val="FFFFFF"/>
                          </a:solidFill>
                          <a:latin typeface="Calibri" charset="0"/>
                          <a:ea typeface="Calibri" charset="0"/>
                          <a:cs typeface="Calibri" charset="0"/>
                        </a:rPr>
                        <a:t>26 Abril</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14FA0"/>
                    </a:solidFill>
                  </a:tcPr>
                </a:tc>
                <a:tc>
                  <a:txBody>
                    <a:bodyPr/>
                    <a:lstStyle/>
                    <a:p>
                      <a:r>
                        <a:rPr lang="es-PE" sz="1400" dirty="0">
                          <a:solidFill>
                            <a:srgbClr val="FFFFFF"/>
                          </a:solidFill>
                          <a:latin typeface="Calibri" charset="0"/>
                          <a:ea typeface="Calibri" charset="0"/>
                          <a:cs typeface="Calibri" charset="0"/>
                        </a:rPr>
                        <a:t>27 Abril</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14FA0"/>
                    </a:solidFill>
                  </a:tcPr>
                </a:tc>
                <a:tc>
                  <a:txBody>
                    <a:bodyPr/>
                    <a:lstStyle/>
                    <a:p>
                      <a:pPr algn="ctr"/>
                      <a:r>
                        <a:rPr lang="es-PE" sz="1400" b="1" dirty="0">
                          <a:solidFill>
                            <a:srgbClr val="FFFFFF"/>
                          </a:solidFill>
                          <a:latin typeface="Calibri" charset="0"/>
                          <a:ea typeface="Calibri" charset="0"/>
                          <a:cs typeface="Calibri" charset="0"/>
                        </a:rPr>
                        <a:t>Defectos</a:t>
                      </a:r>
                      <a:r>
                        <a:rPr lang="es-PE" sz="1400" b="1" baseline="0" dirty="0">
                          <a:solidFill>
                            <a:srgbClr val="FFFFFF"/>
                          </a:solidFill>
                          <a:latin typeface="Calibri" charset="0"/>
                          <a:ea typeface="Calibri" charset="0"/>
                          <a:cs typeface="Calibri" charset="0"/>
                        </a:rPr>
                        <a:t> totales</a:t>
                      </a:r>
                      <a:endParaRPr lang="es-PE" sz="1400" b="1" dirty="0">
                        <a:solidFill>
                          <a:srgbClr val="FFFFFF"/>
                        </a:solidFill>
                        <a:latin typeface="Calibri" charset="0"/>
                        <a:ea typeface="Calibri" charset="0"/>
                        <a:cs typeface="Calibri" charset="0"/>
                      </a:endParaRP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14FA0"/>
                    </a:solidFill>
                  </a:tcPr>
                </a:tc>
                <a:extLst>
                  <a:ext uri="{0D108BD9-81ED-4DB2-BD59-A6C34878D82A}">
                    <a16:rowId xmlns:a16="http://schemas.microsoft.com/office/drawing/2014/main" val="10001"/>
                  </a:ext>
                </a:extLst>
              </a:tr>
              <a:tr h="420689">
                <a:tc>
                  <a:txBody>
                    <a:bodyPr/>
                    <a:lstStyle/>
                    <a:p>
                      <a:r>
                        <a:rPr lang="es-PE" sz="1400" dirty="0">
                          <a:latin typeface="Calibri" charset="0"/>
                          <a:ea typeface="Calibri" charset="0"/>
                          <a:cs typeface="Calibri" charset="0"/>
                        </a:rPr>
                        <a:t>Dirección</a:t>
                      </a:r>
                      <a:r>
                        <a:rPr lang="es-PE" sz="1400" baseline="0" dirty="0">
                          <a:latin typeface="Calibri" charset="0"/>
                          <a:ea typeface="Calibri" charset="0"/>
                          <a:cs typeface="Calibri" charset="0"/>
                        </a:rPr>
                        <a:t> ilegible</a:t>
                      </a:r>
                      <a:endParaRPr lang="es-PE" sz="1400" dirty="0">
                        <a:latin typeface="Calibri" charset="0"/>
                        <a:ea typeface="Calibri" charset="0"/>
                        <a:cs typeface="Calibri" charset="0"/>
                      </a:endParaRP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IIIII    IIIII</a:t>
                      </a:r>
                    </a:p>
                    <a:p>
                      <a:pPr marL="0" marR="0" indent="0" algn="ctr" defTabSz="914400" rtl="0" eaLnBrk="1" fontAlgn="auto" latinLnBrk="0" hangingPunct="1">
                        <a:lnSpc>
                          <a:spcPct val="100000"/>
                        </a:lnSpc>
                        <a:spcBef>
                          <a:spcPts val="0"/>
                        </a:spcBef>
                        <a:spcAft>
                          <a:spcPts val="0"/>
                        </a:spcAft>
                        <a:buClrTx/>
                        <a:buSzTx/>
                        <a:buFontTx/>
                        <a:buNone/>
                        <a:tabLst/>
                        <a:defRPr/>
                      </a:pPr>
                      <a:r>
                        <a:rPr lang="es-PE" sz="1400" dirty="0">
                          <a:latin typeface="Calibri" charset="0"/>
                          <a:ea typeface="Calibri" charset="0"/>
                          <a:cs typeface="Calibri" charset="0"/>
                        </a:rPr>
                        <a:t>IIIII    IIIII 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IIIII  II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  IIIII    IIIII</a:t>
                      </a:r>
                    </a:p>
                    <a:p>
                      <a:pPr marL="0" marR="0" indent="0" algn="ctr" defTabSz="914400" rtl="0" eaLnBrk="1" fontAlgn="auto" latinLnBrk="0" hangingPunct="1">
                        <a:lnSpc>
                          <a:spcPct val="100000"/>
                        </a:lnSpc>
                        <a:spcBef>
                          <a:spcPts val="0"/>
                        </a:spcBef>
                        <a:spcAft>
                          <a:spcPts val="0"/>
                        </a:spcAft>
                        <a:buClrTx/>
                        <a:buSzTx/>
                        <a:buFontTx/>
                        <a:buNone/>
                        <a:tabLst/>
                        <a:defRPr/>
                      </a:pPr>
                      <a:r>
                        <a:rPr lang="es-PE" sz="1400" dirty="0">
                          <a:latin typeface="Calibri" charset="0"/>
                          <a:ea typeface="Calibri" charset="0"/>
                          <a:cs typeface="Calibri" charset="0"/>
                        </a:rPr>
                        <a:t>IIIII    III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IIIII    IIIII</a:t>
                      </a:r>
                    </a:p>
                    <a:p>
                      <a:pPr marL="0" marR="0" indent="0" algn="ctr" defTabSz="914400" rtl="0" eaLnBrk="1" fontAlgn="auto" latinLnBrk="0" hangingPunct="1">
                        <a:lnSpc>
                          <a:spcPct val="100000"/>
                        </a:lnSpc>
                        <a:spcBef>
                          <a:spcPts val="0"/>
                        </a:spcBef>
                        <a:spcAft>
                          <a:spcPts val="0"/>
                        </a:spcAft>
                        <a:buClrTx/>
                        <a:buSzTx/>
                        <a:buFontTx/>
                        <a:buNone/>
                        <a:tabLst/>
                        <a:defRPr/>
                      </a:pPr>
                      <a:r>
                        <a:rPr lang="es-PE" sz="1400" dirty="0">
                          <a:latin typeface="Calibri" charset="0"/>
                          <a:ea typeface="Calibri" charset="0"/>
                          <a:cs typeface="Calibri" charset="0"/>
                        </a:rPr>
                        <a:t>IIIII </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IIIII    IIIII</a:t>
                      </a:r>
                    </a:p>
                    <a:p>
                      <a:pPr marL="0" marR="0" indent="0" algn="ctr" defTabSz="914400" rtl="0" eaLnBrk="1" fontAlgn="auto" latinLnBrk="0" hangingPunct="1">
                        <a:lnSpc>
                          <a:spcPct val="100000"/>
                        </a:lnSpc>
                        <a:spcBef>
                          <a:spcPts val="0"/>
                        </a:spcBef>
                        <a:spcAft>
                          <a:spcPts val="0"/>
                        </a:spcAft>
                        <a:buClrTx/>
                        <a:buSzTx/>
                        <a:buFontTx/>
                        <a:buNone/>
                        <a:tabLst/>
                        <a:defRPr/>
                      </a:pPr>
                      <a:r>
                        <a:rPr lang="es-PE" sz="1400" dirty="0">
                          <a:latin typeface="Calibri" charset="0"/>
                          <a:ea typeface="Calibri" charset="0"/>
                          <a:cs typeface="Calibri" charset="0"/>
                        </a:rPr>
                        <a:t>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b="1" dirty="0">
                          <a:latin typeface="Calibri" charset="0"/>
                          <a:ea typeface="Calibri" charset="0"/>
                          <a:cs typeface="Calibri" charset="0"/>
                        </a:rPr>
                        <a:t>71</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extLst>
                  <a:ext uri="{0D108BD9-81ED-4DB2-BD59-A6C34878D82A}">
                    <a16:rowId xmlns:a16="http://schemas.microsoft.com/office/drawing/2014/main" val="10002"/>
                  </a:ext>
                </a:extLst>
              </a:tr>
              <a:tr h="668395">
                <a:tc>
                  <a:txBody>
                    <a:bodyPr/>
                    <a:lstStyle/>
                    <a:p>
                      <a:r>
                        <a:rPr lang="es-PE" sz="1400" dirty="0">
                          <a:latin typeface="Calibri" charset="0"/>
                          <a:ea typeface="Calibri" charset="0"/>
                          <a:cs typeface="Calibri" charset="0"/>
                        </a:rPr>
                        <a:t>Departamento incorrecto</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IIIII 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endParaRPr lang="es-PE" sz="1400" dirty="0">
                        <a:latin typeface="Calibri" charset="0"/>
                        <a:ea typeface="Calibri" charset="0"/>
                        <a:cs typeface="Calibri" charset="0"/>
                      </a:endParaRP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IIIII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IIIII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b="1" dirty="0">
                          <a:latin typeface="Calibri" charset="0"/>
                          <a:ea typeface="Calibri" charset="0"/>
                          <a:cs typeface="Calibri" charset="0"/>
                        </a:rPr>
                        <a:t>22</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extLst>
                  <a:ext uri="{0D108BD9-81ED-4DB2-BD59-A6C34878D82A}">
                    <a16:rowId xmlns:a16="http://schemas.microsoft.com/office/drawing/2014/main" val="10003"/>
                  </a:ext>
                </a:extLst>
              </a:tr>
              <a:tr h="668395">
                <a:tc>
                  <a:txBody>
                    <a:bodyPr/>
                    <a:lstStyle/>
                    <a:p>
                      <a:r>
                        <a:rPr lang="es-PE" sz="1400" dirty="0">
                          <a:latin typeface="Calibri" charset="0"/>
                          <a:ea typeface="Calibri" charset="0"/>
                          <a:cs typeface="Calibri" charset="0"/>
                        </a:rPr>
                        <a:t>Dirección postal incorrecta</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IIIII    IIIII</a:t>
                      </a:r>
                    </a:p>
                    <a:p>
                      <a:pPr marL="0" marR="0" indent="0" algn="ctr" defTabSz="914400" rtl="0" eaLnBrk="1" fontAlgn="auto" latinLnBrk="0" hangingPunct="1">
                        <a:lnSpc>
                          <a:spcPct val="100000"/>
                        </a:lnSpc>
                        <a:spcBef>
                          <a:spcPts val="0"/>
                        </a:spcBef>
                        <a:spcAft>
                          <a:spcPts val="0"/>
                        </a:spcAft>
                        <a:buClrTx/>
                        <a:buSzTx/>
                        <a:buFontTx/>
                        <a:buNone/>
                        <a:tabLst/>
                        <a:defRPr/>
                      </a:pPr>
                      <a:r>
                        <a:rPr lang="es-PE" sz="1400" dirty="0">
                          <a:latin typeface="Calibri" charset="0"/>
                          <a:ea typeface="Calibri" charset="0"/>
                          <a:cs typeface="Calibri" charset="0"/>
                        </a:rPr>
                        <a:t>IIIII    IIIII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IIIII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 IIIII    IIIII</a:t>
                      </a:r>
                    </a:p>
                    <a:p>
                      <a:pPr marL="0" marR="0" indent="0" algn="ctr" defTabSz="914400" rtl="0" eaLnBrk="1" fontAlgn="auto" latinLnBrk="0" hangingPunct="1">
                        <a:lnSpc>
                          <a:spcPct val="100000"/>
                        </a:lnSpc>
                        <a:spcBef>
                          <a:spcPts val="0"/>
                        </a:spcBef>
                        <a:spcAft>
                          <a:spcPts val="0"/>
                        </a:spcAft>
                        <a:buClrTx/>
                        <a:buSzTx/>
                        <a:buFontTx/>
                        <a:buNone/>
                        <a:tabLst/>
                        <a:defRPr/>
                      </a:pPr>
                      <a:r>
                        <a:rPr lang="es-PE" sz="1400" dirty="0">
                          <a:latin typeface="Calibri" charset="0"/>
                          <a:ea typeface="Calibri" charset="0"/>
                          <a:cs typeface="Calibri" charset="0"/>
                        </a:rPr>
                        <a:t>III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IIIII    IIIII</a:t>
                      </a:r>
                    </a:p>
                    <a:p>
                      <a:pPr marL="0" marR="0" indent="0" algn="ctr" defTabSz="914400" rtl="0" eaLnBrk="1" fontAlgn="auto" latinLnBrk="0" hangingPunct="1">
                        <a:lnSpc>
                          <a:spcPct val="100000"/>
                        </a:lnSpc>
                        <a:spcBef>
                          <a:spcPts val="0"/>
                        </a:spcBef>
                        <a:spcAft>
                          <a:spcPts val="0"/>
                        </a:spcAft>
                        <a:buClrTx/>
                        <a:buSzTx/>
                        <a:buFontTx/>
                        <a:buNone/>
                        <a:tabLst/>
                        <a:defRPr/>
                      </a:pPr>
                      <a:r>
                        <a:rPr lang="es-PE" sz="1400" dirty="0">
                          <a:latin typeface="Calibri" charset="0"/>
                          <a:ea typeface="Calibri" charset="0"/>
                          <a:cs typeface="Calibri" charset="0"/>
                        </a:rPr>
                        <a:t>II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IIIII    IIII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b="1" dirty="0">
                          <a:latin typeface="Calibri" charset="0"/>
                          <a:ea typeface="Calibri" charset="0"/>
                          <a:cs typeface="Calibri" charset="0"/>
                        </a:rPr>
                        <a:t>59</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extLst>
                  <a:ext uri="{0D108BD9-81ED-4DB2-BD59-A6C34878D82A}">
                    <a16:rowId xmlns:a16="http://schemas.microsoft.com/office/drawing/2014/main" val="10004"/>
                  </a:ext>
                </a:extLst>
              </a:tr>
              <a:tr h="483543">
                <a:tc>
                  <a:txBody>
                    <a:bodyPr/>
                    <a:lstStyle/>
                    <a:p>
                      <a:r>
                        <a:rPr lang="es-PE" sz="1400" dirty="0">
                          <a:latin typeface="Calibri" charset="0"/>
                          <a:ea typeface="Calibri" charset="0"/>
                          <a:cs typeface="Calibri" charset="0"/>
                        </a:rPr>
                        <a:t>Estampilla incorrecta</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III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IIIII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III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IIII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b="1" dirty="0">
                          <a:latin typeface="Calibri" charset="0"/>
                          <a:ea typeface="Calibri" charset="0"/>
                          <a:cs typeface="Calibri" charset="0"/>
                        </a:rPr>
                        <a:t>16</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extLst>
                  <a:ext uri="{0D108BD9-81ED-4DB2-BD59-A6C34878D82A}">
                    <a16:rowId xmlns:a16="http://schemas.microsoft.com/office/drawing/2014/main" val="10005"/>
                  </a:ext>
                </a:extLst>
              </a:tr>
              <a:tr h="420689">
                <a:tc>
                  <a:txBody>
                    <a:bodyPr/>
                    <a:lstStyle/>
                    <a:p>
                      <a:r>
                        <a:rPr lang="es-PE" sz="1400" b="1" dirty="0">
                          <a:latin typeface="Calibri" charset="0"/>
                          <a:ea typeface="Calibri" charset="0"/>
                          <a:cs typeface="Calibri" charset="0"/>
                        </a:rPr>
                        <a:t>Defectos totales</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tc>
                  <a:txBody>
                    <a:bodyPr/>
                    <a:lstStyle/>
                    <a:p>
                      <a:pPr algn="ctr"/>
                      <a:r>
                        <a:rPr lang="es-PE" sz="1400" b="1" dirty="0">
                          <a:latin typeface="Calibri" charset="0"/>
                          <a:ea typeface="Calibri" charset="0"/>
                          <a:cs typeface="Calibri" charset="0"/>
                        </a:rPr>
                        <a:t>50</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tc>
                  <a:txBody>
                    <a:bodyPr/>
                    <a:lstStyle/>
                    <a:p>
                      <a:pPr algn="ctr"/>
                      <a:r>
                        <a:rPr lang="es-PE" sz="1400" b="1" dirty="0">
                          <a:latin typeface="Calibri" charset="0"/>
                          <a:ea typeface="Calibri" charset="0"/>
                          <a:cs typeface="Calibri" charset="0"/>
                        </a:rPr>
                        <a:t>19</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tc>
                  <a:txBody>
                    <a:bodyPr/>
                    <a:lstStyle/>
                    <a:p>
                      <a:pPr algn="ctr"/>
                      <a:r>
                        <a:rPr lang="es-PE" sz="1400" b="1" dirty="0">
                          <a:latin typeface="Calibri" charset="0"/>
                          <a:ea typeface="Calibri" charset="0"/>
                          <a:cs typeface="Calibri" charset="0"/>
                        </a:rPr>
                        <a:t>36</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tc>
                  <a:txBody>
                    <a:bodyPr/>
                    <a:lstStyle/>
                    <a:p>
                      <a:pPr algn="ctr"/>
                      <a:r>
                        <a:rPr lang="es-PE" sz="1400" b="1" dirty="0">
                          <a:latin typeface="Calibri" charset="0"/>
                          <a:ea typeface="Calibri" charset="0"/>
                          <a:cs typeface="Calibri" charset="0"/>
                        </a:rPr>
                        <a:t>34</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tc>
                  <a:txBody>
                    <a:bodyPr/>
                    <a:lstStyle/>
                    <a:p>
                      <a:pPr algn="ctr"/>
                      <a:r>
                        <a:rPr lang="es-PE" sz="1400" b="1" dirty="0">
                          <a:latin typeface="Calibri" charset="0"/>
                          <a:ea typeface="Calibri" charset="0"/>
                          <a:cs typeface="Calibri" charset="0"/>
                        </a:rPr>
                        <a:t>29</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tc>
                  <a:txBody>
                    <a:bodyPr/>
                    <a:lstStyle/>
                    <a:p>
                      <a:pPr algn="ctr"/>
                      <a:r>
                        <a:rPr lang="es-PE" sz="1400" b="1" dirty="0">
                          <a:latin typeface="Calibri" charset="0"/>
                          <a:ea typeface="Calibri" charset="0"/>
                          <a:cs typeface="Calibri" charset="0"/>
                        </a:rPr>
                        <a:t>168</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70886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Diseño predetermin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iseño predeterminado">
      <a:majorFont>
        <a:latin typeface="Arial"/>
        <a:ea typeface=""/>
        <a:cs typeface=""/>
      </a:majorFont>
      <a:minorFont>
        <a:latin typeface="Arial"/>
        <a:ea typeface=""/>
        <a:cs typeface=""/>
      </a:minorFont>
    </a:fontScheme>
    <a:fmtScheme name="Papel">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21364</TotalTime>
  <Words>3630</Words>
  <Application>Microsoft Macintosh PowerPoint</Application>
  <PresentationFormat>Presentación en pantalla (16:10)</PresentationFormat>
  <Paragraphs>1433</Paragraphs>
  <Slides>45</Slides>
  <Notes>25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45</vt:i4>
      </vt:variant>
    </vt:vector>
  </HeadingPairs>
  <TitlesOfParts>
    <vt:vector size="52" baseType="lpstr">
      <vt:lpstr>Arial</vt:lpstr>
      <vt:lpstr>Calibri</vt:lpstr>
      <vt:lpstr>Calibri Light</vt:lpstr>
      <vt:lpstr>Graphik Bold</vt:lpstr>
      <vt:lpstr>Graphik Medium</vt:lpstr>
      <vt:lpstr>Graphik Regular</vt:lpstr>
      <vt:lpstr>1_Diseño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Isil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Isil</dc:creator>
  <cp:lastModifiedBy>Microsoft Office User</cp:lastModifiedBy>
  <cp:revision>1531</cp:revision>
  <dcterms:created xsi:type="dcterms:W3CDTF">2006-06-01T21:36:52Z</dcterms:created>
  <dcterms:modified xsi:type="dcterms:W3CDTF">2021-06-03T04:14:04Z</dcterms:modified>
</cp:coreProperties>
</file>